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0"/>
  </p:notesMasterIdLst>
  <p:sldIdLst>
    <p:sldId id="298" r:id="rId5"/>
    <p:sldId id="300" r:id="rId6"/>
    <p:sldId id="301" r:id="rId7"/>
    <p:sldId id="303" r:id="rId8"/>
    <p:sldId id="307" r:id="rId9"/>
    <p:sldId id="308" r:id="rId10"/>
    <p:sldId id="304" r:id="rId11"/>
    <p:sldId id="302" r:id="rId12"/>
    <p:sldId id="305" r:id="rId13"/>
    <p:sldId id="309" r:id="rId14"/>
    <p:sldId id="310" r:id="rId15"/>
    <p:sldId id="311" r:id="rId16"/>
    <p:sldId id="312" r:id="rId17"/>
    <p:sldId id="314" r:id="rId18"/>
    <p:sldId id="31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varScale="1">
        <p:scale>
          <a:sx n="62" d="100"/>
          <a:sy n="62" d="100"/>
        </p:scale>
        <p:origin x="82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si ." userId="0331d1e37cc6c8cd" providerId="LiveId" clId="{9FEB8709-EBAC-457F-A840-9A8D5173E052}"/>
    <pc:docChg chg="custSel modSld">
      <pc:chgData name="mansi ." userId="0331d1e37cc6c8cd" providerId="LiveId" clId="{9FEB8709-EBAC-457F-A840-9A8D5173E052}" dt="2024-01-30T09:27:10.130" v="51" actId="20577"/>
      <pc:docMkLst>
        <pc:docMk/>
      </pc:docMkLst>
      <pc:sldChg chg="modSp mod">
        <pc:chgData name="mansi ." userId="0331d1e37cc6c8cd" providerId="LiveId" clId="{9FEB8709-EBAC-457F-A840-9A8D5173E052}" dt="2024-01-30T09:27:10.130" v="51" actId="20577"/>
        <pc:sldMkLst>
          <pc:docMk/>
          <pc:sldMk cId="193143965" sldId="298"/>
        </pc:sldMkLst>
        <pc:spChg chg="mod">
          <ac:chgData name="mansi ." userId="0331d1e37cc6c8cd" providerId="LiveId" clId="{9FEB8709-EBAC-457F-A840-9A8D5173E052}" dt="2024-01-30T09:27:10.130" v="51" actId="20577"/>
          <ac:spMkLst>
            <pc:docMk/>
            <pc:sldMk cId="193143965" sldId="298"/>
            <ac:spMk id="3" creationId="{255E1F2F-E259-4EA8-9FFD-3A10AF54185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C17785-4CFA-48AB-AACE-BF8FB142D401}" type="datetimeFigureOut">
              <a:rPr lang="en-IN" smtClean="0"/>
              <a:t>30-01-2024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460297-5546-450C-A366-1FB63CF077E9}" type="slidenum">
              <a:rPr lang="en-IN" smtClean="0"/>
              <a:t>‹#›</a:t>
            </a:fld>
            <a:endParaRPr lang="en-IN"/>
          </a:p>
        </p:txBody>
      </p:sp>
    </p:spTree>
    <p:extLst>
      <p:ext uri="{BB962C8B-B14F-4D97-AF65-F5344CB8AC3E}">
        <p14:creationId xmlns:p14="http://schemas.microsoft.com/office/powerpoint/2010/main" val="29029399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5460297-5546-450C-A366-1FB63CF077E9}" type="slidenum">
              <a:rPr lang="en-IN" smtClean="0"/>
              <a:t>1</a:t>
            </a:fld>
            <a:endParaRPr lang="en-IN"/>
          </a:p>
        </p:txBody>
      </p:sp>
    </p:spTree>
    <p:extLst>
      <p:ext uri="{BB962C8B-B14F-4D97-AF65-F5344CB8AC3E}">
        <p14:creationId xmlns:p14="http://schemas.microsoft.com/office/powerpoint/2010/main" val="3333351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b="1" i="1" dirty="0">
                <a:solidFill>
                  <a:srgbClr val="D1D5DB"/>
                </a:solidFill>
                <a:effectLst/>
                <a:latin typeface="Times New Roman" panose="02020603050405020304" pitchFamily="18" charset="0"/>
                <a:cs typeface="Times New Roman" panose="02020603050405020304" pitchFamily="18" charset="0"/>
              </a:rPr>
              <a:t>Actionable Takeaways:</a:t>
            </a:r>
            <a:endParaRPr lang="en-IN" b="1" i="0" dirty="0">
              <a:solidFill>
                <a:srgbClr val="D1D5DB"/>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IN" b="0" i="0" dirty="0">
                <a:solidFill>
                  <a:srgbClr val="D1D5DB"/>
                </a:solidFill>
                <a:effectLst/>
                <a:latin typeface="Times New Roman" panose="02020603050405020304" pitchFamily="18" charset="0"/>
                <a:cs typeface="Times New Roman" panose="02020603050405020304" pitchFamily="18" charset="0"/>
              </a:rPr>
              <a:t>Identify trends in incident status to improve response times and resolution efficiency.</a:t>
            </a:r>
          </a:p>
          <a:p>
            <a:pPr algn="l">
              <a:buFont typeface="Arial" panose="020B0604020202020204" pitchFamily="34" charset="0"/>
              <a:buChar char="•"/>
            </a:pPr>
            <a:r>
              <a:rPr lang="en-IN" b="0" i="0" dirty="0">
                <a:solidFill>
                  <a:srgbClr val="D1D5DB"/>
                </a:solidFill>
                <a:effectLst/>
                <a:latin typeface="Times New Roman" panose="02020603050405020304" pitchFamily="18" charset="0"/>
                <a:cs typeface="Times New Roman" panose="02020603050405020304" pitchFamily="18" charset="0"/>
              </a:rPr>
              <a:t>Allocate resources strategically based on caller departments with the highest incident counts.</a:t>
            </a:r>
          </a:p>
          <a:p>
            <a:pPr algn="l">
              <a:buFont typeface="Arial" panose="020B0604020202020204" pitchFamily="34" charset="0"/>
              <a:buChar char="•"/>
            </a:pPr>
            <a:r>
              <a:rPr lang="en-IN" b="0" i="0" dirty="0">
                <a:solidFill>
                  <a:srgbClr val="D1D5DB"/>
                </a:solidFill>
                <a:effectLst/>
                <a:latin typeface="Times New Roman" panose="02020603050405020304" pitchFamily="18" charset="0"/>
                <a:cs typeface="Times New Roman" panose="02020603050405020304" pitchFamily="18" charset="0"/>
              </a:rPr>
              <a:t>Tailor communication strategies based on the prevalent contact types for effective incident reporting.</a:t>
            </a:r>
          </a:p>
          <a:p>
            <a:endParaRPr lang="en-IN" dirty="0"/>
          </a:p>
        </p:txBody>
      </p:sp>
      <p:sp>
        <p:nvSpPr>
          <p:cNvPr id="4" name="Slide Number Placeholder 3"/>
          <p:cNvSpPr>
            <a:spLocks noGrp="1"/>
          </p:cNvSpPr>
          <p:nvPr>
            <p:ph type="sldNum" sz="quarter" idx="5"/>
          </p:nvPr>
        </p:nvSpPr>
        <p:spPr/>
        <p:txBody>
          <a:bodyPr/>
          <a:lstStyle/>
          <a:p>
            <a:fld id="{C5460297-5546-450C-A366-1FB63CF077E9}" type="slidenum">
              <a:rPr lang="en-IN" smtClean="0"/>
              <a:t>10</a:t>
            </a:fld>
            <a:endParaRPr lang="en-IN"/>
          </a:p>
        </p:txBody>
      </p:sp>
    </p:spTree>
    <p:extLst>
      <p:ext uri="{BB962C8B-B14F-4D97-AF65-F5344CB8AC3E}">
        <p14:creationId xmlns:p14="http://schemas.microsoft.com/office/powerpoint/2010/main" val="4202564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1/30/2024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1/30/2024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1/30/2024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1/30/2024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1/30/2024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1/30/2024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1/30/2024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1/30/2024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1/30/2024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1/30/2024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425117" cy="2901694"/>
          </a:xfrm>
        </p:spPr>
        <p:txBody>
          <a:bodyPr anchor="b">
            <a:normAutofit/>
          </a:bodyPr>
          <a:lstStyle/>
          <a:p>
            <a:pPr algn="l"/>
            <a:r>
              <a:rPr lang="en-IN" sz="4000" b="0" i="0" dirty="0">
                <a:solidFill>
                  <a:srgbClr val="D1D5DB"/>
                </a:solidFill>
                <a:effectLst/>
                <a:latin typeface="Times New Roman" panose="02020603050405020304" pitchFamily="18" charset="0"/>
                <a:cs typeface="Times New Roman" panose="02020603050405020304" pitchFamily="18" charset="0"/>
              </a:rPr>
              <a:t>Incident Analysis Insights</a:t>
            </a:r>
            <a:br>
              <a:rPr lang="en-IN" sz="1000" b="0" i="0" dirty="0">
                <a:solidFill>
                  <a:srgbClr val="D1D5DB"/>
                </a:solidFill>
                <a:effectLst/>
                <a:latin typeface="Söhne"/>
              </a:rPr>
            </a:br>
            <a:br>
              <a:rPr lang="en-IN" sz="1000" b="0" i="0" dirty="0">
                <a:solidFill>
                  <a:srgbClr val="D1D5DB"/>
                </a:solidFill>
                <a:effectLst/>
                <a:latin typeface="Söhne"/>
              </a:rPr>
            </a:br>
            <a:endParaRPr lang="en-US" sz="4400" dirty="0">
              <a:solidFill>
                <a:schemeClr val="tx1"/>
              </a:solidFill>
            </a:endParaRP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fontScale="77500" lnSpcReduction="20000"/>
          </a:bodyPr>
          <a:lstStyle/>
          <a:p>
            <a:pPr>
              <a:lnSpc>
                <a:spcPct val="100000"/>
              </a:lnSpc>
            </a:pPr>
            <a:r>
              <a:rPr lang="en-IN" sz="1600" b="0" i="0" dirty="0">
                <a:solidFill>
                  <a:srgbClr val="D1D5DB"/>
                </a:solidFill>
                <a:effectLst/>
                <a:latin typeface="Söhne"/>
              </a:rPr>
              <a:t>Data-driven Dashboard Presentation</a:t>
            </a:r>
          </a:p>
          <a:p>
            <a:pPr>
              <a:lnSpc>
                <a:spcPct val="100000"/>
              </a:lnSpc>
            </a:pPr>
            <a:r>
              <a:rPr lang="en-IN" sz="1600" dirty="0">
                <a:solidFill>
                  <a:srgbClr val="D1D5DB"/>
                </a:solidFill>
                <a:latin typeface="Söhne"/>
              </a:rPr>
              <a:t>-</a:t>
            </a:r>
            <a:r>
              <a:rPr lang="en-IN" sz="1600" dirty="0" err="1">
                <a:solidFill>
                  <a:srgbClr val="D1D5DB"/>
                </a:solidFill>
                <a:latin typeface="Söhne"/>
              </a:rPr>
              <a:t>MansI</a:t>
            </a:r>
            <a:endParaRPr lang="en-US" sz="1600" dirty="0"/>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0ADD183-DF48-2759-EEE4-279EE6E501E3}"/>
              </a:ext>
            </a:extLst>
          </p:cNvPr>
          <p:cNvSpPr txBox="1"/>
          <p:nvPr/>
        </p:nvSpPr>
        <p:spPr>
          <a:xfrm>
            <a:off x="110906" y="737058"/>
            <a:ext cx="889987" cy="369332"/>
          </a:xfrm>
          <a:prstGeom prst="rect">
            <a:avLst/>
          </a:prstGeom>
          <a:noFill/>
        </p:spPr>
        <p:txBody>
          <a:bodyPr wrap="none" rtlCol="0">
            <a:spAutoFit/>
          </a:bodyPr>
          <a:lstStyle/>
          <a:p>
            <a:r>
              <a:rPr lang="en-IN" b="1" dirty="0">
                <a:latin typeface="Times New Roman" panose="02020603050405020304" pitchFamily="18" charset="0"/>
                <a:cs typeface="Times New Roman" panose="02020603050405020304" pitchFamily="18" charset="0"/>
              </a:rPr>
              <a:t>August</a:t>
            </a:r>
          </a:p>
        </p:txBody>
      </p:sp>
      <p:sp>
        <p:nvSpPr>
          <p:cNvPr id="11" name="TextBox 10">
            <a:extLst>
              <a:ext uri="{FF2B5EF4-FFF2-40B4-BE49-F238E27FC236}">
                <a16:creationId xmlns:a16="http://schemas.microsoft.com/office/drawing/2014/main" id="{80C9BB51-104F-2ECB-E5B5-827484ED9F28}"/>
              </a:ext>
            </a:extLst>
          </p:cNvPr>
          <p:cNvSpPr txBox="1"/>
          <p:nvPr/>
        </p:nvSpPr>
        <p:spPr>
          <a:xfrm>
            <a:off x="194872" y="2652504"/>
            <a:ext cx="607859" cy="369332"/>
          </a:xfrm>
          <a:prstGeom prst="rect">
            <a:avLst/>
          </a:prstGeom>
          <a:noFill/>
        </p:spPr>
        <p:txBody>
          <a:bodyPr wrap="none" rtlCol="0">
            <a:spAutoFit/>
          </a:bodyPr>
          <a:lstStyle/>
          <a:p>
            <a:r>
              <a:rPr lang="en-IN" b="1" dirty="0">
                <a:latin typeface="Times New Roman" panose="02020603050405020304" pitchFamily="18" charset="0"/>
                <a:cs typeface="Times New Roman" panose="02020603050405020304" pitchFamily="18" charset="0"/>
              </a:rPr>
              <a:t>July</a:t>
            </a:r>
          </a:p>
        </p:txBody>
      </p:sp>
      <p:sp>
        <p:nvSpPr>
          <p:cNvPr id="17" name="TextBox 16">
            <a:extLst>
              <a:ext uri="{FF2B5EF4-FFF2-40B4-BE49-F238E27FC236}">
                <a16:creationId xmlns:a16="http://schemas.microsoft.com/office/drawing/2014/main" id="{C84742A6-8F40-DD72-D68A-17CA02700B24}"/>
              </a:ext>
            </a:extLst>
          </p:cNvPr>
          <p:cNvSpPr txBox="1"/>
          <p:nvPr/>
        </p:nvSpPr>
        <p:spPr>
          <a:xfrm>
            <a:off x="123005" y="5058849"/>
            <a:ext cx="659155" cy="369332"/>
          </a:xfrm>
          <a:prstGeom prst="rect">
            <a:avLst/>
          </a:prstGeom>
          <a:noFill/>
        </p:spPr>
        <p:txBody>
          <a:bodyPr wrap="none" rtlCol="0">
            <a:spAutoFit/>
          </a:bodyPr>
          <a:lstStyle/>
          <a:p>
            <a:r>
              <a:rPr lang="en-IN" b="1" dirty="0">
                <a:latin typeface="Times New Roman" panose="02020603050405020304" pitchFamily="18" charset="0"/>
                <a:cs typeface="Times New Roman" panose="02020603050405020304" pitchFamily="18" charset="0"/>
              </a:rPr>
              <a:t>June</a:t>
            </a:r>
          </a:p>
        </p:txBody>
      </p:sp>
      <p:pic>
        <p:nvPicPr>
          <p:cNvPr id="3" name="Picture 2">
            <a:extLst>
              <a:ext uri="{FF2B5EF4-FFF2-40B4-BE49-F238E27FC236}">
                <a16:creationId xmlns:a16="http://schemas.microsoft.com/office/drawing/2014/main" id="{698C5960-A1D5-0F2E-B61B-C8F3AA59B72D}"/>
              </a:ext>
            </a:extLst>
          </p:cNvPr>
          <p:cNvPicPr>
            <a:picLocks noChangeAspect="1"/>
          </p:cNvPicPr>
          <p:nvPr/>
        </p:nvPicPr>
        <p:blipFill>
          <a:blip r:embed="rId3"/>
          <a:stretch>
            <a:fillRect/>
          </a:stretch>
        </p:blipFill>
        <p:spPr>
          <a:xfrm>
            <a:off x="1000893" y="118408"/>
            <a:ext cx="2929295" cy="1739988"/>
          </a:xfrm>
          <a:prstGeom prst="rect">
            <a:avLst/>
          </a:prstGeom>
        </p:spPr>
      </p:pic>
      <p:pic>
        <p:nvPicPr>
          <p:cNvPr id="6" name="Picture 5">
            <a:extLst>
              <a:ext uri="{FF2B5EF4-FFF2-40B4-BE49-F238E27FC236}">
                <a16:creationId xmlns:a16="http://schemas.microsoft.com/office/drawing/2014/main" id="{62456CD9-170D-C871-9A03-EC668C8CC527}"/>
              </a:ext>
            </a:extLst>
          </p:cNvPr>
          <p:cNvPicPr>
            <a:picLocks noChangeAspect="1"/>
          </p:cNvPicPr>
          <p:nvPr/>
        </p:nvPicPr>
        <p:blipFill>
          <a:blip r:embed="rId4"/>
          <a:stretch>
            <a:fillRect/>
          </a:stretch>
        </p:blipFill>
        <p:spPr>
          <a:xfrm>
            <a:off x="1000893" y="2024328"/>
            <a:ext cx="2929294" cy="1739988"/>
          </a:xfrm>
          <a:prstGeom prst="rect">
            <a:avLst/>
          </a:prstGeom>
        </p:spPr>
      </p:pic>
      <p:pic>
        <p:nvPicPr>
          <p:cNvPr id="10" name="Picture 9">
            <a:extLst>
              <a:ext uri="{FF2B5EF4-FFF2-40B4-BE49-F238E27FC236}">
                <a16:creationId xmlns:a16="http://schemas.microsoft.com/office/drawing/2014/main" id="{E945BA85-C08B-AAE1-1310-FC2ACA9FE65D}"/>
              </a:ext>
            </a:extLst>
          </p:cNvPr>
          <p:cNvPicPr>
            <a:picLocks noChangeAspect="1"/>
          </p:cNvPicPr>
          <p:nvPr/>
        </p:nvPicPr>
        <p:blipFill>
          <a:blip r:embed="rId5"/>
          <a:stretch>
            <a:fillRect/>
          </a:stretch>
        </p:blipFill>
        <p:spPr>
          <a:xfrm>
            <a:off x="1000893" y="4142578"/>
            <a:ext cx="2929294" cy="2031325"/>
          </a:xfrm>
          <a:prstGeom prst="rect">
            <a:avLst/>
          </a:prstGeom>
        </p:spPr>
      </p:pic>
      <p:pic>
        <p:nvPicPr>
          <p:cNvPr id="14" name="Picture 13">
            <a:extLst>
              <a:ext uri="{FF2B5EF4-FFF2-40B4-BE49-F238E27FC236}">
                <a16:creationId xmlns:a16="http://schemas.microsoft.com/office/drawing/2014/main" id="{D9E97916-A366-0C76-FB99-ACCDA6445780}"/>
              </a:ext>
            </a:extLst>
          </p:cNvPr>
          <p:cNvPicPr>
            <a:picLocks noChangeAspect="1"/>
          </p:cNvPicPr>
          <p:nvPr/>
        </p:nvPicPr>
        <p:blipFill>
          <a:blip r:embed="rId6"/>
          <a:stretch>
            <a:fillRect/>
          </a:stretch>
        </p:blipFill>
        <p:spPr>
          <a:xfrm>
            <a:off x="4631353" y="4142578"/>
            <a:ext cx="2929294" cy="2031325"/>
          </a:xfrm>
          <a:prstGeom prst="rect">
            <a:avLst/>
          </a:prstGeom>
        </p:spPr>
      </p:pic>
      <p:pic>
        <p:nvPicPr>
          <p:cNvPr id="16" name="Picture 15">
            <a:extLst>
              <a:ext uri="{FF2B5EF4-FFF2-40B4-BE49-F238E27FC236}">
                <a16:creationId xmlns:a16="http://schemas.microsoft.com/office/drawing/2014/main" id="{DB44AB59-B295-85BC-B58C-617D64188A35}"/>
              </a:ext>
            </a:extLst>
          </p:cNvPr>
          <p:cNvPicPr>
            <a:picLocks noChangeAspect="1"/>
          </p:cNvPicPr>
          <p:nvPr/>
        </p:nvPicPr>
        <p:blipFill>
          <a:blip r:embed="rId7"/>
          <a:stretch>
            <a:fillRect/>
          </a:stretch>
        </p:blipFill>
        <p:spPr>
          <a:xfrm>
            <a:off x="4631353" y="2252928"/>
            <a:ext cx="2929294" cy="1739989"/>
          </a:xfrm>
          <a:prstGeom prst="rect">
            <a:avLst/>
          </a:prstGeom>
        </p:spPr>
      </p:pic>
      <p:pic>
        <p:nvPicPr>
          <p:cNvPr id="20" name="Picture 19">
            <a:extLst>
              <a:ext uri="{FF2B5EF4-FFF2-40B4-BE49-F238E27FC236}">
                <a16:creationId xmlns:a16="http://schemas.microsoft.com/office/drawing/2014/main" id="{1AF3A152-175F-9FAC-ACAD-FE1F16BA8C66}"/>
              </a:ext>
            </a:extLst>
          </p:cNvPr>
          <p:cNvPicPr>
            <a:picLocks noChangeAspect="1"/>
          </p:cNvPicPr>
          <p:nvPr/>
        </p:nvPicPr>
        <p:blipFill>
          <a:blip r:embed="rId8"/>
          <a:stretch>
            <a:fillRect/>
          </a:stretch>
        </p:blipFill>
        <p:spPr>
          <a:xfrm>
            <a:off x="4640989" y="425554"/>
            <a:ext cx="2929294" cy="1739989"/>
          </a:xfrm>
          <a:prstGeom prst="rect">
            <a:avLst/>
          </a:prstGeom>
        </p:spPr>
      </p:pic>
      <p:pic>
        <p:nvPicPr>
          <p:cNvPr id="22" name="Picture 21">
            <a:extLst>
              <a:ext uri="{FF2B5EF4-FFF2-40B4-BE49-F238E27FC236}">
                <a16:creationId xmlns:a16="http://schemas.microsoft.com/office/drawing/2014/main" id="{51059C12-70BA-A53B-2178-0D913FC357CC}"/>
              </a:ext>
            </a:extLst>
          </p:cNvPr>
          <p:cNvPicPr>
            <a:picLocks noChangeAspect="1"/>
          </p:cNvPicPr>
          <p:nvPr/>
        </p:nvPicPr>
        <p:blipFill>
          <a:blip r:embed="rId9"/>
          <a:stretch>
            <a:fillRect/>
          </a:stretch>
        </p:blipFill>
        <p:spPr>
          <a:xfrm>
            <a:off x="7984192" y="4179329"/>
            <a:ext cx="3982521" cy="1994574"/>
          </a:xfrm>
          <a:prstGeom prst="rect">
            <a:avLst/>
          </a:prstGeom>
        </p:spPr>
      </p:pic>
      <p:pic>
        <p:nvPicPr>
          <p:cNvPr id="24" name="Picture 23">
            <a:extLst>
              <a:ext uri="{FF2B5EF4-FFF2-40B4-BE49-F238E27FC236}">
                <a16:creationId xmlns:a16="http://schemas.microsoft.com/office/drawing/2014/main" id="{C5C1714F-1C60-FF20-5546-F0B7AFACFAC1}"/>
              </a:ext>
            </a:extLst>
          </p:cNvPr>
          <p:cNvPicPr>
            <a:picLocks noChangeAspect="1"/>
          </p:cNvPicPr>
          <p:nvPr/>
        </p:nvPicPr>
        <p:blipFill>
          <a:blip r:embed="rId10"/>
          <a:stretch>
            <a:fillRect/>
          </a:stretch>
        </p:blipFill>
        <p:spPr>
          <a:xfrm>
            <a:off x="7971492" y="2024328"/>
            <a:ext cx="3995221" cy="1739989"/>
          </a:xfrm>
          <a:prstGeom prst="rect">
            <a:avLst/>
          </a:prstGeom>
        </p:spPr>
      </p:pic>
      <p:pic>
        <p:nvPicPr>
          <p:cNvPr id="26" name="Picture 25">
            <a:extLst>
              <a:ext uri="{FF2B5EF4-FFF2-40B4-BE49-F238E27FC236}">
                <a16:creationId xmlns:a16="http://schemas.microsoft.com/office/drawing/2014/main" id="{EDF9003D-8F72-747C-EF48-B95067FC4FA1}"/>
              </a:ext>
            </a:extLst>
          </p:cNvPr>
          <p:cNvPicPr>
            <a:picLocks noChangeAspect="1"/>
          </p:cNvPicPr>
          <p:nvPr/>
        </p:nvPicPr>
        <p:blipFill>
          <a:blip r:embed="rId11"/>
          <a:stretch>
            <a:fillRect/>
          </a:stretch>
        </p:blipFill>
        <p:spPr>
          <a:xfrm>
            <a:off x="7984192" y="61255"/>
            <a:ext cx="3995220" cy="1827180"/>
          </a:xfrm>
          <a:prstGeom prst="rect">
            <a:avLst/>
          </a:prstGeom>
        </p:spPr>
      </p:pic>
      <p:sp>
        <p:nvSpPr>
          <p:cNvPr id="27" name="TextBox 26">
            <a:extLst>
              <a:ext uri="{FF2B5EF4-FFF2-40B4-BE49-F238E27FC236}">
                <a16:creationId xmlns:a16="http://schemas.microsoft.com/office/drawing/2014/main" id="{C8C594D9-B06B-3E31-45F0-1054EF99E013}"/>
              </a:ext>
            </a:extLst>
          </p:cNvPr>
          <p:cNvSpPr txBox="1"/>
          <p:nvPr/>
        </p:nvSpPr>
        <p:spPr>
          <a:xfrm>
            <a:off x="5728912" y="9939"/>
            <a:ext cx="734175" cy="369332"/>
          </a:xfrm>
          <a:prstGeom prst="rect">
            <a:avLst/>
          </a:prstGeom>
          <a:noFill/>
        </p:spPr>
        <p:txBody>
          <a:bodyPr wrap="none" rtlCol="0">
            <a:spAutoFit/>
          </a:bodyPr>
          <a:lstStyle/>
          <a:p>
            <a:r>
              <a:rPr lang="en-IN" b="1" dirty="0">
                <a:latin typeface="Times New Roman" panose="02020603050405020304" pitchFamily="18" charset="0"/>
                <a:cs typeface="Times New Roman" panose="02020603050405020304" pitchFamily="18" charset="0"/>
              </a:rPr>
              <a:t>Top 5</a:t>
            </a:r>
          </a:p>
        </p:txBody>
      </p:sp>
      <p:sp>
        <p:nvSpPr>
          <p:cNvPr id="28" name="TextBox 27">
            <a:extLst>
              <a:ext uri="{FF2B5EF4-FFF2-40B4-BE49-F238E27FC236}">
                <a16:creationId xmlns:a16="http://schemas.microsoft.com/office/drawing/2014/main" id="{51EFD58D-31D7-8755-5677-A2A55C021015}"/>
              </a:ext>
            </a:extLst>
          </p:cNvPr>
          <p:cNvSpPr txBox="1"/>
          <p:nvPr/>
        </p:nvSpPr>
        <p:spPr>
          <a:xfrm>
            <a:off x="0" y="6323564"/>
            <a:ext cx="12192000" cy="584775"/>
          </a:xfrm>
          <a:prstGeom prst="rect">
            <a:avLst/>
          </a:prstGeom>
          <a:noFill/>
        </p:spPr>
        <p:txBody>
          <a:bodyPr wrap="square" rtlCol="0">
            <a:spAutoFit/>
          </a:bodyPr>
          <a:lstStyle/>
          <a:p>
            <a:r>
              <a:rPr lang="en-IN" sz="1600" dirty="0">
                <a:solidFill>
                  <a:schemeClr val="bg1"/>
                </a:solidFill>
                <a:latin typeface="Times New Roman" panose="02020603050405020304" pitchFamily="18" charset="0"/>
                <a:cs typeface="Times New Roman" panose="02020603050405020304" pitchFamily="18" charset="0"/>
              </a:rPr>
              <a:t>Comparative Analysis of three months data for total incidents by Status, Top 5 Caller Departments having maximum incidents, total incidents by contact type </a:t>
            </a:r>
          </a:p>
        </p:txBody>
      </p:sp>
    </p:spTree>
    <p:extLst>
      <p:ext uri="{BB962C8B-B14F-4D97-AF65-F5344CB8AC3E}">
        <p14:creationId xmlns:p14="http://schemas.microsoft.com/office/powerpoint/2010/main" val="82997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470BF5-C0CB-BD84-2D64-1A95EF4D5010}"/>
              </a:ext>
            </a:extLst>
          </p:cNvPr>
          <p:cNvPicPr>
            <a:picLocks noChangeAspect="1"/>
          </p:cNvPicPr>
          <p:nvPr/>
        </p:nvPicPr>
        <p:blipFill>
          <a:blip r:embed="rId2"/>
          <a:stretch>
            <a:fillRect/>
          </a:stretch>
        </p:blipFill>
        <p:spPr>
          <a:xfrm>
            <a:off x="82866" y="369332"/>
            <a:ext cx="6109212" cy="2756351"/>
          </a:xfrm>
          <a:prstGeom prst="rect">
            <a:avLst/>
          </a:prstGeom>
        </p:spPr>
      </p:pic>
      <p:sp>
        <p:nvSpPr>
          <p:cNvPr id="6" name="TextBox 5">
            <a:extLst>
              <a:ext uri="{FF2B5EF4-FFF2-40B4-BE49-F238E27FC236}">
                <a16:creationId xmlns:a16="http://schemas.microsoft.com/office/drawing/2014/main" id="{D9305423-2D96-00D5-C1AA-5A8315050A6C}"/>
              </a:ext>
            </a:extLst>
          </p:cNvPr>
          <p:cNvSpPr txBox="1"/>
          <p:nvPr/>
        </p:nvSpPr>
        <p:spPr>
          <a:xfrm>
            <a:off x="2474843" y="0"/>
            <a:ext cx="889987" cy="369332"/>
          </a:xfrm>
          <a:prstGeom prst="rect">
            <a:avLst/>
          </a:prstGeom>
          <a:noFill/>
        </p:spPr>
        <p:txBody>
          <a:bodyPr wrap="none" rtlCol="0">
            <a:spAutoFit/>
          </a:bodyPr>
          <a:lstStyle/>
          <a:p>
            <a:r>
              <a:rPr lang="en-IN" b="1" dirty="0">
                <a:solidFill>
                  <a:srgbClr val="0070C0"/>
                </a:solidFill>
                <a:latin typeface="Times New Roman" panose="02020603050405020304" pitchFamily="18" charset="0"/>
                <a:cs typeface="Times New Roman" panose="02020603050405020304" pitchFamily="18" charset="0"/>
              </a:rPr>
              <a:t>August</a:t>
            </a:r>
          </a:p>
        </p:txBody>
      </p:sp>
      <p:sp>
        <p:nvSpPr>
          <p:cNvPr id="9" name="TextBox 8">
            <a:extLst>
              <a:ext uri="{FF2B5EF4-FFF2-40B4-BE49-F238E27FC236}">
                <a16:creationId xmlns:a16="http://schemas.microsoft.com/office/drawing/2014/main" id="{8909A25B-68E9-ADF3-C7F1-24BE574FB908}"/>
              </a:ext>
            </a:extLst>
          </p:cNvPr>
          <p:cNvSpPr txBox="1"/>
          <p:nvPr/>
        </p:nvSpPr>
        <p:spPr>
          <a:xfrm>
            <a:off x="9206947" y="0"/>
            <a:ext cx="607859" cy="369332"/>
          </a:xfrm>
          <a:prstGeom prst="rect">
            <a:avLst/>
          </a:prstGeom>
          <a:noFill/>
        </p:spPr>
        <p:txBody>
          <a:bodyPr wrap="none" rtlCol="0">
            <a:spAutoFit/>
          </a:bodyPr>
          <a:lstStyle/>
          <a:p>
            <a:r>
              <a:rPr lang="en-IN" b="1" dirty="0">
                <a:solidFill>
                  <a:srgbClr val="0070C0"/>
                </a:solidFill>
                <a:latin typeface="Times New Roman" panose="02020603050405020304" pitchFamily="18" charset="0"/>
                <a:cs typeface="Times New Roman" panose="02020603050405020304" pitchFamily="18" charset="0"/>
              </a:rPr>
              <a:t>July</a:t>
            </a:r>
          </a:p>
        </p:txBody>
      </p:sp>
      <p:sp>
        <p:nvSpPr>
          <p:cNvPr id="10" name="TextBox 9">
            <a:extLst>
              <a:ext uri="{FF2B5EF4-FFF2-40B4-BE49-F238E27FC236}">
                <a16:creationId xmlns:a16="http://schemas.microsoft.com/office/drawing/2014/main" id="{B3F20AF7-2108-B2A3-D432-E57AED95685A}"/>
              </a:ext>
            </a:extLst>
          </p:cNvPr>
          <p:cNvSpPr txBox="1"/>
          <p:nvPr/>
        </p:nvSpPr>
        <p:spPr>
          <a:xfrm>
            <a:off x="2919836" y="3125682"/>
            <a:ext cx="659155" cy="369332"/>
          </a:xfrm>
          <a:prstGeom prst="rect">
            <a:avLst/>
          </a:prstGeom>
          <a:noFill/>
        </p:spPr>
        <p:txBody>
          <a:bodyPr wrap="none" rtlCol="0">
            <a:spAutoFit/>
          </a:bodyPr>
          <a:lstStyle/>
          <a:p>
            <a:r>
              <a:rPr lang="en-IN" b="1" dirty="0">
                <a:solidFill>
                  <a:srgbClr val="0070C0"/>
                </a:solidFill>
                <a:latin typeface="Times New Roman" panose="02020603050405020304" pitchFamily="18" charset="0"/>
                <a:cs typeface="Times New Roman" panose="02020603050405020304" pitchFamily="18" charset="0"/>
              </a:rPr>
              <a:t>June</a:t>
            </a:r>
          </a:p>
        </p:txBody>
      </p:sp>
      <p:pic>
        <p:nvPicPr>
          <p:cNvPr id="12" name="Picture 11">
            <a:extLst>
              <a:ext uri="{FF2B5EF4-FFF2-40B4-BE49-F238E27FC236}">
                <a16:creationId xmlns:a16="http://schemas.microsoft.com/office/drawing/2014/main" id="{0FDD0D05-9330-4A84-F7D9-86B36492679B}"/>
              </a:ext>
            </a:extLst>
          </p:cNvPr>
          <p:cNvPicPr>
            <a:picLocks noChangeAspect="1"/>
          </p:cNvPicPr>
          <p:nvPr/>
        </p:nvPicPr>
        <p:blipFill rotWithShape="1">
          <a:blip r:embed="rId3"/>
          <a:srcRect t="4270"/>
          <a:stretch/>
        </p:blipFill>
        <p:spPr>
          <a:xfrm>
            <a:off x="6678956" y="369331"/>
            <a:ext cx="5430177" cy="2756351"/>
          </a:xfrm>
          <a:prstGeom prst="rect">
            <a:avLst/>
          </a:prstGeom>
        </p:spPr>
      </p:pic>
      <p:pic>
        <p:nvPicPr>
          <p:cNvPr id="14" name="Picture 13">
            <a:extLst>
              <a:ext uri="{FF2B5EF4-FFF2-40B4-BE49-F238E27FC236}">
                <a16:creationId xmlns:a16="http://schemas.microsoft.com/office/drawing/2014/main" id="{BF6A236E-8F22-9496-008A-327F40FABEBE}"/>
              </a:ext>
            </a:extLst>
          </p:cNvPr>
          <p:cNvPicPr>
            <a:picLocks noChangeAspect="1"/>
          </p:cNvPicPr>
          <p:nvPr/>
        </p:nvPicPr>
        <p:blipFill>
          <a:blip r:embed="rId4"/>
          <a:stretch>
            <a:fillRect/>
          </a:stretch>
        </p:blipFill>
        <p:spPr>
          <a:xfrm>
            <a:off x="82866" y="3495014"/>
            <a:ext cx="6109212" cy="2836212"/>
          </a:xfrm>
          <a:prstGeom prst="rect">
            <a:avLst/>
          </a:prstGeom>
        </p:spPr>
      </p:pic>
      <p:sp>
        <p:nvSpPr>
          <p:cNvPr id="15" name="TextBox 14">
            <a:extLst>
              <a:ext uri="{FF2B5EF4-FFF2-40B4-BE49-F238E27FC236}">
                <a16:creationId xmlns:a16="http://schemas.microsoft.com/office/drawing/2014/main" id="{9027EFEA-5D61-51A0-E260-8F0C7A6A63D0}"/>
              </a:ext>
            </a:extLst>
          </p:cNvPr>
          <p:cNvSpPr txBox="1"/>
          <p:nvPr/>
        </p:nvSpPr>
        <p:spPr>
          <a:xfrm>
            <a:off x="6425578" y="3310348"/>
            <a:ext cx="5693172" cy="286232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Analysing the top issues based on incident count is essential for prioritizing problem resolution efforts and understanding the most common challenges faced.</a:t>
            </a:r>
          </a:p>
          <a:p>
            <a:endParaRPr lang="en-IN" dirty="0">
              <a:latin typeface="Times New Roman" panose="02020603050405020304" pitchFamily="18" charset="0"/>
              <a:cs typeface="Times New Roman" panose="02020603050405020304" pitchFamily="18" charset="0"/>
            </a:endParaRPr>
          </a:p>
          <a:p>
            <a:r>
              <a:rPr lang="en-IN" dirty="0">
                <a:solidFill>
                  <a:srgbClr val="0070C0"/>
                </a:solidFill>
                <a:latin typeface="Times New Roman" panose="02020603050405020304" pitchFamily="18" charset="0"/>
                <a:cs typeface="Times New Roman" panose="02020603050405020304" pitchFamily="18" charset="0"/>
              </a:rPr>
              <a:t>Actionable Takeaways:</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Prioritize resources and solutions for the identified top issues to improve overall incident resolution efficiency.</a:t>
            </a:r>
          </a:p>
          <a:p>
            <a:r>
              <a:rPr lang="en-IN" dirty="0">
                <a:latin typeface="Times New Roman" panose="02020603050405020304" pitchFamily="18" charset="0"/>
                <a:cs typeface="Times New Roman" panose="02020603050405020304" pitchFamily="18" charset="0"/>
              </a:rPr>
              <a:t>- Addressing these top issues proactively can lead to a more stable operational environment.</a:t>
            </a:r>
          </a:p>
        </p:txBody>
      </p:sp>
    </p:spTree>
    <p:extLst>
      <p:ext uri="{BB962C8B-B14F-4D97-AF65-F5344CB8AC3E}">
        <p14:creationId xmlns:p14="http://schemas.microsoft.com/office/powerpoint/2010/main" val="1730069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3214178-A611-2D02-2891-33764D49B60C}"/>
              </a:ext>
            </a:extLst>
          </p:cNvPr>
          <p:cNvSpPr txBox="1"/>
          <p:nvPr/>
        </p:nvSpPr>
        <p:spPr>
          <a:xfrm>
            <a:off x="9485242" y="194605"/>
            <a:ext cx="889987" cy="369332"/>
          </a:xfrm>
          <a:prstGeom prst="rect">
            <a:avLst/>
          </a:prstGeom>
          <a:noFill/>
        </p:spPr>
        <p:txBody>
          <a:bodyPr wrap="none" rtlCol="0">
            <a:spAutoFit/>
          </a:bodyPr>
          <a:lstStyle/>
          <a:p>
            <a:r>
              <a:rPr lang="en-IN" b="1" dirty="0">
                <a:solidFill>
                  <a:srgbClr val="0070C0"/>
                </a:solidFill>
                <a:latin typeface="Times New Roman" panose="02020603050405020304" pitchFamily="18" charset="0"/>
                <a:cs typeface="Times New Roman" panose="02020603050405020304" pitchFamily="18" charset="0"/>
              </a:rPr>
              <a:t>August</a:t>
            </a:r>
          </a:p>
        </p:txBody>
      </p:sp>
      <p:sp>
        <p:nvSpPr>
          <p:cNvPr id="7" name="TextBox 6">
            <a:extLst>
              <a:ext uri="{FF2B5EF4-FFF2-40B4-BE49-F238E27FC236}">
                <a16:creationId xmlns:a16="http://schemas.microsoft.com/office/drawing/2014/main" id="{C5147973-8812-856D-9C1A-8FA6993C5615}"/>
              </a:ext>
            </a:extLst>
          </p:cNvPr>
          <p:cNvSpPr txBox="1"/>
          <p:nvPr/>
        </p:nvSpPr>
        <p:spPr>
          <a:xfrm>
            <a:off x="1523266" y="194605"/>
            <a:ext cx="659155" cy="369332"/>
          </a:xfrm>
          <a:prstGeom prst="rect">
            <a:avLst/>
          </a:prstGeom>
          <a:noFill/>
        </p:spPr>
        <p:txBody>
          <a:bodyPr wrap="none" rtlCol="0">
            <a:spAutoFit/>
          </a:bodyPr>
          <a:lstStyle/>
          <a:p>
            <a:r>
              <a:rPr lang="en-IN" b="1" dirty="0">
                <a:solidFill>
                  <a:srgbClr val="0070C0"/>
                </a:solidFill>
                <a:latin typeface="Times New Roman" panose="02020603050405020304" pitchFamily="18" charset="0"/>
                <a:cs typeface="Times New Roman" panose="02020603050405020304" pitchFamily="18" charset="0"/>
              </a:rPr>
              <a:t>June</a:t>
            </a:r>
          </a:p>
        </p:txBody>
      </p:sp>
      <p:sp>
        <p:nvSpPr>
          <p:cNvPr id="8" name="TextBox 7">
            <a:extLst>
              <a:ext uri="{FF2B5EF4-FFF2-40B4-BE49-F238E27FC236}">
                <a16:creationId xmlns:a16="http://schemas.microsoft.com/office/drawing/2014/main" id="{5557C9E4-BF66-8715-3825-73EB4B98CA69}"/>
              </a:ext>
            </a:extLst>
          </p:cNvPr>
          <p:cNvSpPr txBox="1"/>
          <p:nvPr/>
        </p:nvSpPr>
        <p:spPr>
          <a:xfrm>
            <a:off x="5390754" y="184666"/>
            <a:ext cx="607859" cy="369332"/>
          </a:xfrm>
          <a:prstGeom prst="rect">
            <a:avLst/>
          </a:prstGeom>
          <a:noFill/>
        </p:spPr>
        <p:txBody>
          <a:bodyPr wrap="none" rtlCol="0">
            <a:spAutoFit/>
          </a:bodyPr>
          <a:lstStyle/>
          <a:p>
            <a:r>
              <a:rPr lang="en-IN" b="1" dirty="0">
                <a:solidFill>
                  <a:srgbClr val="0070C0"/>
                </a:solidFill>
                <a:latin typeface="Times New Roman" panose="02020603050405020304" pitchFamily="18" charset="0"/>
                <a:cs typeface="Times New Roman" panose="02020603050405020304" pitchFamily="18" charset="0"/>
              </a:rPr>
              <a:t>July</a:t>
            </a:r>
          </a:p>
        </p:txBody>
      </p:sp>
      <p:pic>
        <p:nvPicPr>
          <p:cNvPr id="10" name="Picture 9">
            <a:extLst>
              <a:ext uri="{FF2B5EF4-FFF2-40B4-BE49-F238E27FC236}">
                <a16:creationId xmlns:a16="http://schemas.microsoft.com/office/drawing/2014/main" id="{8E94AF98-78E0-8D5A-4232-75FB654430A8}"/>
              </a:ext>
            </a:extLst>
          </p:cNvPr>
          <p:cNvPicPr>
            <a:picLocks noChangeAspect="1"/>
          </p:cNvPicPr>
          <p:nvPr/>
        </p:nvPicPr>
        <p:blipFill>
          <a:blip r:embed="rId2"/>
          <a:stretch>
            <a:fillRect/>
          </a:stretch>
        </p:blipFill>
        <p:spPr>
          <a:xfrm>
            <a:off x="4655752" y="695739"/>
            <a:ext cx="2358650" cy="2559182"/>
          </a:xfrm>
          <a:prstGeom prst="rect">
            <a:avLst/>
          </a:prstGeom>
        </p:spPr>
      </p:pic>
      <p:pic>
        <p:nvPicPr>
          <p:cNvPr id="12" name="Picture 11">
            <a:extLst>
              <a:ext uri="{FF2B5EF4-FFF2-40B4-BE49-F238E27FC236}">
                <a16:creationId xmlns:a16="http://schemas.microsoft.com/office/drawing/2014/main" id="{692E0E1C-0B5D-3953-3CE8-AB04652090C7}"/>
              </a:ext>
            </a:extLst>
          </p:cNvPr>
          <p:cNvPicPr>
            <a:picLocks noChangeAspect="1"/>
          </p:cNvPicPr>
          <p:nvPr/>
        </p:nvPicPr>
        <p:blipFill>
          <a:blip r:embed="rId3"/>
          <a:stretch>
            <a:fillRect/>
          </a:stretch>
        </p:blipFill>
        <p:spPr>
          <a:xfrm>
            <a:off x="8717085" y="683533"/>
            <a:ext cx="2358650" cy="2571388"/>
          </a:xfrm>
          <a:prstGeom prst="rect">
            <a:avLst/>
          </a:prstGeom>
        </p:spPr>
      </p:pic>
      <p:pic>
        <p:nvPicPr>
          <p:cNvPr id="14" name="Picture 13">
            <a:extLst>
              <a:ext uri="{FF2B5EF4-FFF2-40B4-BE49-F238E27FC236}">
                <a16:creationId xmlns:a16="http://schemas.microsoft.com/office/drawing/2014/main" id="{A2D555D8-CF32-75A0-AD01-B6158C339CE1}"/>
              </a:ext>
            </a:extLst>
          </p:cNvPr>
          <p:cNvPicPr>
            <a:picLocks noChangeAspect="1"/>
          </p:cNvPicPr>
          <p:nvPr/>
        </p:nvPicPr>
        <p:blipFill>
          <a:blip r:embed="rId4"/>
          <a:stretch>
            <a:fillRect/>
          </a:stretch>
        </p:blipFill>
        <p:spPr>
          <a:xfrm>
            <a:off x="841750" y="683533"/>
            <a:ext cx="2358650" cy="2571388"/>
          </a:xfrm>
          <a:prstGeom prst="rect">
            <a:avLst/>
          </a:prstGeom>
        </p:spPr>
      </p:pic>
      <p:sp>
        <p:nvSpPr>
          <p:cNvPr id="18" name="TextBox 17">
            <a:extLst>
              <a:ext uri="{FF2B5EF4-FFF2-40B4-BE49-F238E27FC236}">
                <a16:creationId xmlns:a16="http://schemas.microsoft.com/office/drawing/2014/main" id="{041AC6B2-B29E-F25D-8B21-83426DC7D630}"/>
              </a:ext>
            </a:extLst>
          </p:cNvPr>
          <p:cNvSpPr txBox="1"/>
          <p:nvPr/>
        </p:nvSpPr>
        <p:spPr>
          <a:xfrm>
            <a:off x="298174" y="3603080"/>
            <a:ext cx="11638722" cy="2585323"/>
          </a:xfrm>
          <a:prstGeom prst="rect">
            <a:avLst/>
          </a:prstGeom>
          <a:noFill/>
        </p:spPr>
        <p:txBody>
          <a:bodyPr wrap="square">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Identifying the top assignees based on incident count sheds light on the key contributors to incident resolution. </a:t>
            </a:r>
          </a:p>
          <a:p>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This slide highlights the technicians or teams who handle a significant number of incidents, providing insights into workload distribution.</a:t>
            </a:r>
          </a:p>
          <a:p>
            <a:endParaRPr lang="en-IN" dirty="0">
              <a:latin typeface="Times New Roman" panose="02020603050405020304" pitchFamily="18" charset="0"/>
              <a:cs typeface="Times New Roman" panose="02020603050405020304" pitchFamily="18" charset="0"/>
            </a:endParaRPr>
          </a:p>
          <a:p>
            <a:r>
              <a:rPr lang="en-IN" dirty="0">
                <a:solidFill>
                  <a:srgbClr val="0070C0"/>
                </a:solidFill>
                <a:latin typeface="Times New Roman" panose="02020603050405020304" pitchFamily="18" charset="0"/>
                <a:cs typeface="Times New Roman" panose="02020603050405020304" pitchFamily="18" charset="0"/>
              </a:rPr>
              <a:t>Actionable Takeaways:</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Acknowledge and appreciate the efforts of the top assignees who contribute significantly to incident resolution.</a:t>
            </a:r>
          </a:p>
          <a:p>
            <a:r>
              <a:rPr lang="en-IN" dirty="0">
                <a:latin typeface="Times New Roman" panose="02020603050405020304" pitchFamily="18" charset="0"/>
                <a:cs typeface="Times New Roman" panose="02020603050405020304" pitchFamily="18" charset="0"/>
              </a:rPr>
              <a:t>- Consider workload distribution and ensure equitable resource allocation for a balanced team performance.</a:t>
            </a:r>
          </a:p>
        </p:txBody>
      </p:sp>
    </p:spTree>
    <p:extLst>
      <p:ext uri="{BB962C8B-B14F-4D97-AF65-F5344CB8AC3E}">
        <p14:creationId xmlns:p14="http://schemas.microsoft.com/office/powerpoint/2010/main" val="138244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447386-83B5-A56F-7E0B-3A4E23CCEE6A}"/>
              </a:ext>
            </a:extLst>
          </p:cNvPr>
          <p:cNvSpPr txBox="1"/>
          <p:nvPr/>
        </p:nvSpPr>
        <p:spPr>
          <a:xfrm>
            <a:off x="74543" y="0"/>
            <a:ext cx="12042913" cy="6586418"/>
          </a:xfrm>
          <a:prstGeom prst="rect">
            <a:avLst/>
          </a:prstGeom>
          <a:noFill/>
        </p:spPr>
        <p:txBody>
          <a:bodyPr wrap="square">
            <a:spAutoFit/>
          </a:bodyPr>
          <a:lstStyle/>
          <a:p>
            <a:r>
              <a:rPr lang="en-IN" sz="1600" b="1" dirty="0">
                <a:solidFill>
                  <a:srgbClr val="0070C0"/>
                </a:solidFill>
                <a:latin typeface="Times New Roman" panose="02020603050405020304" pitchFamily="18" charset="0"/>
                <a:cs typeface="Times New Roman" panose="02020603050405020304" pitchFamily="18" charset="0"/>
              </a:rPr>
              <a:t>Recommendations &amp; Conclusion</a:t>
            </a:r>
          </a:p>
          <a:p>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1. Addressing Unresolved Incidents:</a:t>
            </a:r>
          </a:p>
          <a:p>
            <a:r>
              <a:rPr lang="en-IN" sz="1400" dirty="0">
                <a:latin typeface="Times New Roman" panose="02020603050405020304" pitchFamily="18" charset="0"/>
                <a:cs typeface="Times New Roman" panose="02020603050405020304" pitchFamily="18" charset="0"/>
              </a:rPr>
              <a:t>   - Recommendation: Conduct a thorough analysis of the unresolved incidents to identify root causes and implement corrective measures. Consider implementing additional training or resources   to address persistent challenges.</a:t>
            </a:r>
          </a:p>
          <a:p>
            <a:r>
              <a:rPr lang="en-IN" sz="1400" dirty="0">
                <a:latin typeface="Times New Roman" panose="02020603050405020304" pitchFamily="18" charset="0"/>
                <a:cs typeface="Times New Roman" panose="02020603050405020304" pitchFamily="18" charset="0"/>
              </a:rPr>
              <a:t>   - Actionable Steps: Initiate a team to investigate open incidents, categorize the reasons for delays, and implement targeted solutions.</a:t>
            </a:r>
          </a:p>
          <a:p>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2. Proactive Issue Resolution:</a:t>
            </a:r>
          </a:p>
          <a:p>
            <a:r>
              <a:rPr lang="en-IN" sz="1400" dirty="0">
                <a:latin typeface="Times New Roman" panose="02020603050405020304" pitchFamily="18" charset="0"/>
                <a:cs typeface="Times New Roman" panose="02020603050405020304" pitchFamily="18" charset="0"/>
              </a:rPr>
              <a:t>   - Recommendation: Given the low MTTR, continue the focus on proactive issue resolution to maintain efficient incident management.</a:t>
            </a:r>
          </a:p>
          <a:p>
            <a:r>
              <a:rPr lang="en-IN" sz="1400" dirty="0">
                <a:latin typeface="Times New Roman" panose="02020603050405020304" pitchFamily="18" charset="0"/>
                <a:cs typeface="Times New Roman" panose="02020603050405020304" pitchFamily="18" charset="0"/>
              </a:rPr>
              <a:t>   -  Actionable Steps:  Enhance communication channels, ensure prompt issue identification, and streamline resolution processes for continuous improvement.</a:t>
            </a:r>
          </a:p>
          <a:p>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3. Exploring Causes of Incident Increase:</a:t>
            </a:r>
          </a:p>
          <a:p>
            <a:r>
              <a:rPr lang="en-IN" sz="1400" dirty="0">
                <a:latin typeface="Times New Roman" panose="02020603050405020304" pitchFamily="18" charset="0"/>
                <a:cs typeface="Times New Roman" panose="02020603050405020304" pitchFamily="18" charset="0"/>
              </a:rPr>
              <a:t>   - Recommendation: Investigate the significant increase in incident creation, especially in August, to understand underlying factors and prevent future escalations.</a:t>
            </a:r>
          </a:p>
          <a:p>
            <a:r>
              <a:rPr lang="en-IN" sz="1400" dirty="0">
                <a:latin typeface="Times New Roman" panose="02020603050405020304" pitchFamily="18" charset="0"/>
                <a:cs typeface="Times New Roman" panose="02020603050405020304" pitchFamily="18" charset="0"/>
              </a:rPr>
              <a:t>   - Actionable Steps: Collaborate with relevant departments to identify patterns, conduct trend analysis, and implement preventive measures to mitigate a surge in incidents.</a:t>
            </a:r>
          </a:p>
          <a:p>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4. Enhancing Incident Response Strategy:</a:t>
            </a:r>
          </a:p>
          <a:p>
            <a:r>
              <a:rPr lang="en-IN" sz="1400" dirty="0">
                <a:latin typeface="Times New Roman" panose="02020603050405020304" pitchFamily="18" charset="0"/>
                <a:cs typeface="Times New Roman" panose="02020603050405020304" pitchFamily="18" charset="0"/>
              </a:rPr>
              <a:t>   - Recommendation: Despite a low reassignment rate, explore ways to optimize incident assignment processes for even greater efficiency.</a:t>
            </a:r>
          </a:p>
          <a:p>
            <a:r>
              <a:rPr lang="en-IN" sz="1400" dirty="0">
                <a:latin typeface="Times New Roman" panose="02020603050405020304" pitchFamily="18" charset="0"/>
                <a:cs typeface="Times New Roman" panose="02020603050405020304" pitchFamily="18" charset="0"/>
              </a:rPr>
              <a:t>   - Actionable Steps: Evaluate the current incident assignment workflow, seek feedback from assignees, and implement improvements to minimize reassignments.</a:t>
            </a:r>
          </a:p>
          <a:p>
            <a:endParaRPr lang="en-IN" sz="1400" dirty="0">
              <a:latin typeface="Times New Roman" panose="02020603050405020304" pitchFamily="18" charset="0"/>
              <a:cs typeface="Times New Roman" panose="02020603050405020304" pitchFamily="18" charset="0"/>
            </a:endParaRPr>
          </a:p>
          <a:p>
            <a:r>
              <a:rPr lang="en-IN" sz="1400" b="1" i="0" dirty="0">
                <a:effectLst/>
                <a:latin typeface="Times New Roman" panose="02020603050405020304" pitchFamily="18" charset="0"/>
                <a:cs typeface="Times New Roman" panose="02020603050405020304" pitchFamily="18" charset="0"/>
              </a:rPr>
              <a:t>SLA Consideration:</a:t>
            </a:r>
            <a:r>
              <a:rPr lang="en-IN" sz="1400" b="0" i="0" dirty="0">
                <a:effectLst/>
                <a:latin typeface="Times New Roman" panose="02020603050405020304" pitchFamily="18" charset="0"/>
                <a:cs typeface="Times New Roman" panose="02020603050405020304" pitchFamily="18" charset="0"/>
              </a:rPr>
              <a:t> Review and refine SLAs to ensure they align with the timeframes identified during the analysis. Communicate any necessary adjustments to stakeholders.</a:t>
            </a:r>
            <a:br>
              <a:rPr lang="en-IN" sz="1400" b="0" i="0" dirty="0">
                <a:effectLst/>
                <a:latin typeface="Times New Roman" panose="02020603050405020304" pitchFamily="18" charset="0"/>
                <a:cs typeface="Times New Roman" panose="02020603050405020304" pitchFamily="18" charset="0"/>
              </a:rPr>
            </a:br>
            <a:r>
              <a:rPr lang="en-IN" sz="1400" b="0" i="0" dirty="0">
                <a:effectLst/>
                <a:latin typeface="Times New Roman" panose="02020603050405020304" pitchFamily="18" charset="0"/>
                <a:cs typeface="Times New Roman" panose="02020603050405020304" pitchFamily="18" charset="0"/>
              </a:rPr>
              <a:t>Ensure that SLAs accurately reflect the optimized incident assignment process, and adjust as needed to align with enhanced efficiency..</a:t>
            </a:r>
            <a:endParaRPr lang="en-IN" sz="1400" dirty="0">
              <a:latin typeface="Times New Roman" panose="02020603050405020304" pitchFamily="18" charset="0"/>
              <a:cs typeface="Times New Roman" panose="02020603050405020304" pitchFamily="18" charset="0"/>
            </a:endParaRPr>
          </a:p>
          <a:p>
            <a:endParaRPr lang="en-IN" sz="1400" dirty="0">
              <a:latin typeface="Times New Roman" panose="02020603050405020304" pitchFamily="18" charset="0"/>
              <a:cs typeface="Times New Roman" panose="02020603050405020304" pitchFamily="18" charset="0"/>
            </a:endParaRPr>
          </a:p>
          <a:p>
            <a:r>
              <a:rPr lang="en-IN" sz="1400" b="1" dirty="0">
                <a:latin typeface="Times New Roman" panose="02020603050405020304" pitchFamily="18" charset="0"/>
                <a:cs typeface="Times New Roman" panose="02020603050405020304" pitchFamily="18" charset="0"/>
              </a:rPr>
              <a:t>Conclusion:</a:t>
            </a:r>
          </a:p>
          <a:p>
            <a:r>
              <a:rPr lang="en-IN" sz="1400" dirty="0">
                <a:latin typeface="Times New Roman" panose="02020603050405020304" pitchFamily="18" charset="0"/>
                <a:cs typeface="Times New Roman" panose="02020603050405020304" pitchFamily="18" charset="0"/>
              </a:rPr>
              <a:t>In conclusion, the incident analysis dashboard has provided valuable insights into our operational landscape. While our incident management demonstrates efficiency in resolving issues promptly (low MTTR and high MTBF), there are areas for improvement, such as addressing unresolved incidents and exploring the causes of the recent surge in incidents. The identification of top issues, common severities, and key assignees further guides us in strategizing for proactive incident resolution. SLA considerations are essential for aligning recommendations with performance expectations and ensuring a commitment to service quality.</a:t>
            </a:r>
          </a:p>
        </p:txBody>
      </p:sp>
    </p:spTree>
    <p:extLst>
      <p:ext uri="{BB962C8B-B14F-4D97-AF65-F5344CB8AC3E}">
        <p14:creationId xmlns:p14="http://schemas.microsoft.com/office/powerpoint/2010/main" val="24048088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B93A5B3-7D52-A1A6-3196-388C33790B45}"/>
              </a:ext>
            </a:extLst>
          </p:cNvPr>
          <p:cNvSpPr txBox="1"/>
          <p:nvPr/>
        </p:nvSpPr>
        <p:spPr>
          <a:xfrm>
            <a:off x="147430" y="97749"/>
            <a:ext cx="11897139" cy="6494085"/>
          </a:xfrm>
          <a:prstGeom prst="rect">
            <a:avLst/>
          </a:prstGeom>
          <a:noFill/>
        </p:spPr>
        <p:txBody>
          <a:bodyPr wrap="square">
            <a:spAutoFit/>
          </a:bodyPr>
          <a:lstStyle/>
          <a:p>
            <a:r>
              <a:rPr lang="en-IN" sz="1600" b="1" dirty="0">
                <a:solidFill>
                  <a:srgbClr val="0070C0"/>
                </a:solidFill>
                <a:latin typeface="Times New Roman" panose="02020603050405020304" pitchFamily="18" charset="0"/>
                <a:cs typeface="Times New Roman" panose="02020603050405020304" pitchFamily="18" charset="0"/>
              </a:rPr>
              <a:t>Detailed Analysis using Key insights from Power BI dashboard:</a:t>
            </a:r>
          </a:p>
          <a:p>
            <a:endParaRPr lang="en-IN" sz="1600" b="1"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1. </a:t>
            </a:r>
            <a:r>
              <a:rPr lang="en-IN" sz="1600" b="1" dirty="0">
                <a:latin typeface="Times New Roman" panose="02020603050405020304" pitchFamily="18" charset="0"/>
                <a:cs typeface="Times New Roman" panose="02020603050405020304" pitchFamily="18" charset="0"/>
              </a:rPr>
              <a:t>Increasing Incident Creation:</a:t>
            </a:r>
          </a:p>
          <a:p>
            <a:r>
              <a:rPr lang="en-IN" sz="1600" dirty="0">
                <a:latin typeface="Times New Roman" panose="02020603050405020304" pitchFamily="18" charset="0"/>
                <a:cs typeface="Times New Roman" panose="02020603050405020304" pitchFamily="18" charset="0"/>
              </a:rPr>
              <a:t>   - Insight: The total number of incidents has seen a significant rise, particularly in August (2877 incidents) compared to July and June, indicating a growing trend in reported issues.</a:t>
            </a:r>
          </a:p>
          <a:p>
            <a:r>
              <a:rPr lang="en-IN" sz="1600" dirty="0">
                <a:latin typeface="Times New Roman" panose="02020603050405020304" pitchFamily="18" charset="0"/>
                <a:cs typeface="Times New Roman" panose="02020603050405020304" pitchFamily="18" charset="0"/>
              </a:rPr>
              <a:t>For August, ‘failure’ incidents – 1680 , ‘request’ incidents – 1107.</a:t>
            </a:r>
          </a:p>
          <a:p>
            <a:r>
              <a:rPr lang="en-IN" sz="1600" dirty="0">
                <a:latin typeface="Times New Roman" panose="02020603050405020304" pitchFamily="18" charset="0"/>
                <a:cs typeface="Times New Roman" panose="02020603050405020304" pitchFamily="18" charset="0"/>
              </a:rPr>
              <a:t>   -  There are 4408 incidents out of total 8448 created due to ‘Failure’ in various categories which is a big chunk.</a:t>
            </a:r>
          </a:p>
          <a:p>
            <a:r>
              <a:rPr lang="en-IN" sz="1600" dirty="0">
                <a:latin typeface="Times New Roman" panose="02020603050405020304" pitchFamily="18" charset="0"/>
                <a:cs typeface="Times New Roman" panose="02020603050405020304" pitchFamily="18" charset="0"/>
              </a:rPr>
              <a:t>       3774 incidents out of 8448 created as ‘request’.</a:t>
            </a:r>
          </a:p>
          <a:p>
            <a:r>
              <a:rPr lang="en-IN" sz="1600" dirty="0">
                <a:latin typeface="Times New Roman" panose="02020603050405020304" pitchFamily="18" charset="0"/>
                <a:cs typeface="Times New Roman" panose="02020603050405020304" pitchFamily="18" charset="0"/>
              </a:rPr>
              <a:t>2. </a:t>
            </a:r>
            <a:r>
              <a:rPr lang="en-IN" sz="1600" b="1" dirty="0">
                <a:latin typeface="Times New Roman" panose="02020603050405020304" pitchFamily="18" charset="0"/>
                <a:cs typeface="Times New Roman" panose="02020603050405020304" pitchFamily="18" charset="0"/>
              </a:rPr>
              <a:t>Low Mean Time to Resolve (MTTR):</a:t>
            </a:r>
          </a:p>
          <a:p>
            <a:r>
              <a:rPr lang="en-IN" sz="1600" dirty="0">
                <a:latin typeface="Times New Roman" panose="02020603050405020304" pitchFamily="18" charset="0"/>
                <a:cs typeface="Times New Roman" panose="02020603050405020304" pitchFamily="18" charset="0"/>
              </a:rPr>
              <a:t>   - Insight: The MTTR is impressively low at 1.78 days, suggesting efficient incident resolution.</a:t>
            </a:r>
          </a:p>
          <a:p>
            <a:r>
              <a:rPr lang="en-IN" sz="1600" dirty="0">
                <a:latin typeface="Times New Roman" panose="02020603050405020304" pitchFamily="18" charset="0"/>
                <a:cs typeface="Times New Roman" panose="02020603050405020304" pitchFamily="18" charset="0"/>
              </a:rPr>
              <a:t>For August, ‘failure’ incidents – 1680 having MTTR: 2.31.</a:t>
            </a:r>
          </a:p>
          <a:p>
            <a:r>
              <a:rPr lang="en-IN" sz="1600" dirty="0">
                <a:latin typeface="Times New Roman" panose="02020603050405020304" pitchFamily="18" charset="0"/>
                <a:cs typeface="Times New Roman" panose="02020603050405020304" pitchFamily="18" charset="0"/>
              </a:rPr>
              <a:t>                    ‘request’ incidents – 1107 having MTTR: 1.20.</a:t>
            </a:r>
          </a:p>
          <a:p>
            <a:r>
              <a:rPr lang="en-IN" sz="1600" dirty="0">
                <a:latin typeface="Times New Roman" panose="02020603050405020304" pitchFamily="18" charset="0"/>
                <a:cs typeface="Times New Roman" panose="02020603050405020304" pitchFamily="18" charset="0"/>
              </a:rPr>
              <a:t>3. </a:t>
            </a:r>
            <a:r>
              <a:rPr lang="en-IN" sz="1600" b="1" dirty="0">
                <a:latin typeface="Times New Roman" panose="02020603050405020304" pitchFamily="18" charset="0"/>
                <a:cs typeface="Times New Roman" panose="02020603050405020304" pitchFamily="18" charset="0"/>
              </a:rPr>
              <a:t>High Mean Time Between Failures (MTBF):</a:t>
            </a:r>
          </a:p>
          <a:p>
            <a:r>
              <a:rPr lang="en-IN" sz="1600" dirty="0">
                <a:latin typeface="Times New Roman" panose="02020603050405020304" pitchFamily="18" charset="0"/>
                <a:cs typeface="Times New Roman" panose="02020603050405020304" pitchFamily="18" charset="0"/>
              </a:rPr>
              <a:t>   - Insight: The MTBF of 0.01 days indicates a relatively infrequent occurrence of incidents, highlighting a stable operational environment.</a:t>
            </a:r>
          </a:p>
          <a:p>
            <a:r>
              <a:rPr lang="en-IN" sz="1600" dirty="0">
                <a:latin typeface="Times New Roman" panose="02020603050405020304" pitchFamily="18" charset="0"/>
                <a:cs typeface="Times New Roman" panose="02020603050405020304" pitchFamily="18" charset="0"/>
              </a:rPr>
              <a:t>‘request incidents’ has little higher MTBF than ‘failure incidents’</a:t>
            </a:r>
          </a:p>
          <a:p>
            <a:r>
              <a:rPr lang="en-IN" sz="1600" dirty="0">
                <a:latin typeface="Times New Roman" panose="02020603050405020304" pitchFamily="18" charset="0"/>
                <a:cs typeface="Times New Roman" panose="02020603050405020304" pitchFamily="18" charset="0"/>
              </a:rPr>
              <a:t>4. </a:t>
            </a:r>
            <a:r>
              <a:rPr lang="en-IN" sz="1600" b="1" dirty="0">
                <a:latin typeface="Times New Roman" panose="02020603050405020304" pitchFamily="18" charset="0"/>
                <a:cs typeface="Times New Roman" panose="02020603050405020304" pitchFamily="18" charset="0"/>
              </a:rPr>
              <a:t>Low Reassignment Rate:</a:t>
            </a:r>
          </a:p>
          <a:p>
            <a:r>
              <a:rPr lang="en-IN" sz="1600" dirty="0">
                <a:latin typeface="Times New Roman" panose="02020603050405020304" pitchFamily="18" charset="0"/>
                <a:cs typeface="Times New Roman" panose="02020603050405020304" pitchFamily="18" charset="0"/>
              </a:rPr>
              <a:t>   - Insight: A reassignment rate of 0.45 suggests incidents are typically assigned correctly on the first attempt, minimizing the need for redirection. 45% incidents are reassigned in August. Also ‘failure incidents’ are reassigned more times than ‘request incidents’.</a:t>
            </a:r>
          </a:p>
          <a:p>
            <a:r>
              <a:rPr lang="en-IN" sz="1600" dirty="0">
                <a:latin typeface="Times New Roman" panose="02020603050405020304" pitchFamily="18" charset="0"/>
                <a:cs typeface="Times New Roman" panose="02020603050405020304" pitchFamily="18" charset="0"/>
              </a:rPr>
              <a:t>5. </a:t>
            </a:r>
            <a:r>
              <a:rPr lang="en-IN" sz="1600" b="1" dirty="0">
                <a:latin typeface="Times New Roman" panose="02020603050405020304" pitchFamily="18" charset="0"/>
                <a:cs typeface="Times New Roman" panose="02020603050405020304" pitchFamily="18" charset="0"/>
              </a:rPr>
              <a:t>Unresolved Incidents:</a:t>
            </a:r>
          </a:p>
          <a:p>
            <a:r>
              <a:rPr lang="en-IN" sz="1600" dirty="0">
                <a:latin typeface="Times New Roman" panose="02020603050405020304" pitchFamily="18" charset="0"/>
                <a:cs typeface="Times New Roman" panose="02020603050405020304" pitchFamily="18" charset="0"/>
              </a:rPr>
              <a:t>   - Insight: A substantial number of incidents (1942-581=1361) remain open, indicating a challenge in timely resolution. Those incidents for which the reported issue is considered closed without a full resolution. It includes cases where further action is unnecessary, such as when the reported issue was a duplicate, invalid, or no longer relevant.</a:t>
            </a:r>
          </a:p>
          <a:p>
            <a:r>
              <a:rPr lang="en-IN" sz="1600" dirty="0">
                <a:latin typeface="Times New Roman" panose="02020603050405020304" pitchFamily="18" charset="0"/>
                <a:cs typeface="Times New Roman" panose="02020603050405020304" pitchFamily="18" charset="0"/>
              </a:rPr>
              <a:t> 6. </a:t>
            </a:r>
            <a:r>
              <a:rPr lang="en-IN" sz="1600" b="1" dirty="0">
                <a:latin typeface="Times New Roman" panose="02020603050405020304" pitchFamily="18" charset="0"/>
                <a:cs typeface="Times New Roman" panose="02020603050405020304" pitchFamily="18" charset="0"/>
              </a:rPr>
              <a:t>Top Five Issues:</a:t>
            </a:r>
          </a:p>
          <a:p>
            <a:r>
              <a:rPr lang="en-IN" sz="1600" dirty="0">
                <a:latin typeface="Times New Roman" panose="02020603050405020304" pitchFamily="18" charset="0"/>
                <a:cs typeface="Times New Roman" panose="02020603050405020304" pitchFamily="18" charset="0"/>
              </a:rPr>
              <a:t>   - Insight: Issues such as ACCESS ISSUE, PROACTIVE INCIDENT, CONNECTIVITY, LOGIN, INSTALLATION, INITIAL PASSWORD and DROP CA dominate, signifying the primary challenges faced.</a:t>
            </a:r>
          </a:p>
          <a:p>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39146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9DD2144E-0FCF-F30F-5E71-2C9A31D08298}"/>
              </a:ext>
            </a:extLst>
          </p:cNvPr>
          <p:cNvGraphicFramePr>
            <a:graphicFrameLocks noChangeAspect="1"/>
          </p:cNvGraphicFramePr>
          <p:nvPr>
            <p:extLst>
              <p:ext uri="{D42A27DB-BD31-4B8C-83A1-F6EECF244321}">
                <p14:modId xmlns:p14="http://schemas.microsoft.com/office/powerpoint/2010/main" val="2438548959"/>
              </p:ext>
            </p:extLst>
          </p:nvPr>
        </p:nvGraphicFramePr>
        <p:xfrm>
          <a:off x="894522" y="1235075"/>
          <a:ext cx="3919330" cy="1190073"/>
        </p:xfrm>
        <a:graphic>
          <a:graphicData uri="http://schemas.openxmlformats.org/presentationml/2006/ole">
            <mc:AlternateContent xmlns:mc="http://schemas.openxmlformats.org/markup-compatibility/2006">
              <mc:Choice xmlns:v="urn:schemas-microsoft-com:vml" Requires="v">
                <p:oleObj name="Packager Shell Object" showAsIcon="1" r:id="rId2" imgW="1929240" imgH="481320" progId="Package">
                  <p:embed/>
                </p:oleObj>
              </mc:Choice>
              <mc:Fallback>
                <p:oleObj name="Packager Shell Object" showAsIcon="1" r:id="rId2" imgW="1929240" imgH="481320" progId="Package">
                  <p:embed/>
                  <p:pic>
                    <p:nvPicPr>
                      <p:cNvPr id="2" name="Object 1">
                        <a:extLst>
                          <a:ext uri="{FF2B5EF4-FFF2-40B4-BE49-F238E27FC236}">
                            <a16:creationId xmlns:a16="http://schemas.microsoft.com/office/drawing/2014/main" id="{9DD2144E-0FCF-F30F-5E71-2C9A31D08298}"/>
                          </a:ext>
                        </a:extLst>
                      </p:cNvPr>
                      <p:cNvPicPr/>
                      <p:nvPr/>
                    </p:nvPicPr>
                    <p:blipFill>
                      <a:blip r:embed="rId3"/>
                      <a:stretch>
                        <a:fillRect/>
                      </a:stretch>
                    </p:blipFill>
                    <p:spPr>
                      <a:xfrm>
                        <a:off x="894522" y="1235075"/>
                        <a:ext cx="3919330" cy="1190073"/>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FD75AD65-C03E-4B55-3DF8-C089ABF22022}"/>
              </a:ext>
            </a:extLst>
          </p:cNvPr>
          <p:cNvSpPr txBox="1"/>
          <p:nvPr/>
        </p:nvSpPr>
        <p:spPr>
          <a:xfrm>
            <a:off x="725556" y="456927"/>
            <a:ext cx="5442965" cy="369332"/>
          </a:xfrm>
          <a:prstGeom prst="rect">
            <a:avLst/>
          </a:prstGeom>
          <a:noFill/>
        </p:spPr>
        <p:txBody>
          <a:bodyPr wrap="none" rtlCol="0">
            <a:spAutoFit/>
          </a:bodyPr>
          <a:lstStyle/>
          <a:p>
            <a:r>
              <a:rPr lang="en-IN" dirty="0">
                <a:solidFill>
                  <a:srgbClr val="0070C0"/>
                </a:solidFill>
                <a:latin typeface="Times New Roman" panose="02020603050405020304" pitchFamily="18" charset="0"/>
                <a:cs typeface="Times New Roman" panose="02020603050405020304" pitchFamily="18" charset="0"/>
              </a:rPr>
              <a:t>The power BI file created for analysis and visualization</a:t>
            </a:r>
          </a:p>
        </p:txBody>
      </p:sp>
      <p:sp>
        <p:nvSpPr>
          <p:cNvPr id="4" name="TextBox 3">
            <a:extLst>
              <a:ext uri="{FF2B5EF4-FFF2-40B4-BE49-F238E27FC236}">
                <a16:creationId xmlns:a16="http://schemas.microsoft.com/office/drawing/2014/main" id="{6F49CAE6-BC97-75AF-E67B-7977918572D1}"/>
              </a:ext>
            </a:extLst>
          </p:cNvPr>
          <p:cNvSpPr txBox="1"/>
          <p:nvPr/>
        </p:nvSpPr>
        <p:spPr>
          <a:xfrm>
            <a:off x="4263887" y="3677478"/>
            <a:ext cx="3812397" cy="830997"/>
          </a:xfrm>
          <a:prstGeom prst="rect">
            <a:avLst/>
          </a:prstGeom>
          <a:noFill/>
        </p:spPr>
        <p:txBody>
          <a:bodyPr wrap="square" rtlCol="0">
            <a:spAutoFit/>
          </a:bodyPr>
          <a:lstStyle/>
          <a:p>
            <a:r>
              <a:rPr lang="en-IN" sz="2400" b="1" dirty="0">
                <a:solidFill>
                  <a:srgbClr val="00B050"/>
                </a:solidFill>
                <a:latin typeface="Times New Roman" panose="02020603050405020304" pitchFamily="18" charset="0"/>
                <a:cs typeface="Times New Roman" panose="02020603050405020304" pitchFamily="18" charset="0"/>
              </a:rPr>
              <a:t>        THANK YOU</a:t>
            </a:r>
          </a:p>
          <a:p>
            <a:r>
              <a:rPr lang="en-IN" sz="2400" b="1" dirty="0">
                <a:solidFill>
                  <a:srgbClr val="00B05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277052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849178"/>
          </a:xfrm>
        </p:spPr>
        <p:txBody>
          <a:bodyPr vert="horz" lIns="91440" tIns="45720" rIns="91440" bIns="45720" rtlCol="0">
            <a:normAutofit/>
          </a:bodyPr>
          <a:lstStyle/>
          <a:p>
            <a:r>
              <a:rPr lang="en-US" dirty="0"/>
              <a:t>Introduction</a:t>
            </a:r>
          </a:p>
        </p:txBody>
      </p:sp>
      <p:sp>
        <p:nvSpPr>
          <p:cNvPr id="5" name="Content Placeholder 4">
            <a:extLst>
              <a:ext uri="{FF2B5EF4-FFF2-40B4-BE49-F238E27FC236}">
                <a16:creationId xmlns:a16="http://schemas.microsoft.com/office/drawing/2014/main" id="{161D9B3B-AE99-0842-4714-27EC7F502E30}"/>
              </a:ext>
            </a:extLst>
          </p:cNvPr>
          <p:cNvSpPr>
            <a:spLocks noGrp="1"/>
          </p:cNvSpPr>
          <p:nvPr>
            <p:ph idx="1"/>
          </p:nvPr>
        </p:nvSpPr>
        <p:spPr>
          <a:xfrm>
            <a:off x="1164657" y="1549667"/>
            <a:ext cx="10751419" cy="4774131"/>
          </a:xfrm>
        </p:spPr>
        <p:txBody>
          <a:bodyPr>
            <a:normAutofit lnSpcReduction="10000"/>
          </a:bodyPr>
          <a:lstStyle/>
          <a:p>
            <a:pPr marL="0" indent="0">
              <a:buNone/>
            </a:pPr>
            <a:r>
              <a:rPr lang="en-IN" b="1" dirty="0">
                <a:solidFill>
                  <a:srgbClr val="0070C0"/>
                </a:solidFill>
                <a:latin typeface="Times New Roman" panose="02020603050405020304" pitchFamily="18" charset="0"/>
                <a:cs typeface="Times New Roman" panose="02020603050405020304" pitchFamily="18" charset="0"/>
              </a:rPr>
              <a:t>Purpose of Incident Analysis:</a:t>
            </a:r>
          </a:p>
          <a:p>
            <a:pPr marL="0" indent="0">
              <a:buNone/>
            </a:pPr>
            <a:r>
              <a:rPr lang="en-IN" dirty="0">
                <a:latin typeface="Times New Roman" panose="02020603050405020304" pitchFamily="18" charset="0"/>
                <a:cs typeface="Times New Roman" panose="02020603050405020304" pitchFamily="18" charset="0"/>
              </a:rPr>
              <a:t>Understanding and analysing incidents within an organization is crucial for proactive management. </a:t>
            </a:r>
          </a:p>
          <a:p>
            <a:pPr marL="0" indent="0">
              <a:buNone/>
            </a:pPr>
            <a:r>
              <a:rPr lang="en-IN" dirty="0">
                <a:latin typeface="Times New Roman" panose="02020603050405020304" pitchFamily="18" charset="0"/>
                <a:cs typeface="Times New Roman" panose="02020603050405020304" pitchFamily="18" charset="0"/>
              </a:rPr>
              <a:t>Incident analysis allows us to delve into the details of events, identify patterns, and derive valuable insights. By comprehensively examining incidents, aim is to enhance decision-making processes, improve response strategies, and ultimately contribute to a more resilient and efficient operational environment.</a:t>
            </a:r>
          </a:p>
          <a:p>
            <a:endParaRPr lang="en-IN" dirty="0">
              <a:latin typeface="Times New Roman" panose="02020603050405020304" pitchFamily="18" charset="0"/>
              <a:cs typeface="Times New Roman" panose="02020603050405020304" pitchFamily="18" charset="0"/>
            </a:endParaRPr>
          </a:p>
          <a:p>
            <a:pPr marL="0" indent="0">
              <a:buNone/>
            </a:pPr>
            <a:r>
              <a:rPr lang="en-IN" b="1" dirty="0">
                <a:solidFill>
                  <a:srgbClr val="0070C0"/>
                </a:solidFill>
                <a:latin typeface="Times New Roman" panose="02020603050405020304" pitchFamily="18" charset="0"/>
                <a:cs typeface="Times New Roman" panose="02020603050405020304" pitchFamily="18" charset="0"/>
              </a:rPr>
              <a:t>Goal of the Presentation:</a:t>
            </a:r>
          </a:p>
          <a:p>
            <a:pPr marL="0" indent="0">
              <a:buNone/>
            </a:pPr>
            <a:r>
              <a:rPr lang="en-IN" dirty="0">
                <a:latin typeface="Times New Roman" panose="02020603050405020304" pitchFamily="18" charset="0"/>
                <a:cs typeface="Times New Roman" panose="02020603050405020304" pitchFamily="18" charset="0"/>
              </a:rPr>
              <a:t>The goal of this presentation is to present key findings and insights derived from our incident analysis. Through visualizations and data-driven narratives, aim to convey actionable information that can guide strategic decisions, optimize incident response, and bolster overall organizational resilience. Our focus is on translating complex data into meaningful takeaways that empower stakeholders to make informed choices and improve our incident management processes.</a:t>
            </a:r>
          </a:p>
        </p:txBody>
      </p:sp>
    </p:spTree>
    <p:extLst>
      <p:ext uri="{BB962C8B-B14F-4D97-AF65-F5344CB8AC3E}">
        <p14:creationId xmlns:p14="http://schemas.microsoft.com/office/powerpoint/2010/main" val="2933514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0988D6-4D62-E82A-7D1E-26C1639CE40E}"/>
              </a:ext>
            </a:extLst>
          </p:cNvPr>
          <p:cNvSpPr>
            <a:spLocks noGrp="1"/>
          </p:cNvSpPr>
          <p:nvPr>
            <p:ph type="title"/>
          </p:nvPr>
        </p:nvSpPr>
        <p:spPr/>
        <p:txBody>
          <a:bodyPr/>
          <a:lstStyle/>
          <a:p>
            <a:r>
              <a:rPr lang="en-IN" sz="4800" dirty="0">
                <a:latin typeface="Times New Roman" panose="02020603050405020304" pitchFamily="18" charset="0"/>
                <a:cs typeface="Times New Roman" panose="02020603050405020304" pitchFamily="18" charset="0"/>
              </a:rPr>
              <a:t>Dataset Overview</a:t>
            </a:r>
            <a:endParaRPr lang="en-IN" dirty="0"/>
          </a:p>
        </p:txBody>
      </p:sp>
      <p:sp>
        <p:nvSpPr>
          <p:cNvPr id="5" name="TextBox 4">
            <a:extLst>
              <a:ext uri="{FF2B5EF4-FFF2-40B4-BE49-F238E27FC236}">
                <a16:creationId xmlns:a16="http://schemas.microsoft.com/office/drawing/2014/main" id="{EDAFFEDC-26F3-3B88-E3AC-EFAF23DFB486}"/>
              </a:ext>
            </a:extLst>
          </p:cNvPr>
          <p:cNvSpPr txBox="1"/>
          <p:nvPr/>
        </p:nvSpPr>
        <p:spPr>
          <a:xfrm>
            <a:off x="168964" y="1888987"/>
            <a:ext cx="11698357" cy="4185761"/>
          </a:xfrm>
          <a:prstGeom prst="rect">
            <a:avLst/>
          </a:prstGeom>
          <a:noFill/>
        </p:spPr>
        <p:txBody>
          <a:bodyPr wrap="square" rtlCol="0">
            <a:spAutoFit/>
          </a:bodyPr>
          <a:lstStyle/>
          <a:p>
            <a:r>
              <a:rPr lang="en-IN" b="1" dirty="0">
                <a:solidFill>
                  <a:srgbClr val="0070C0"/>
                </a:solidFill>
                <a:latin typeface="Times New Roman" panose="02020603050405020304" pitchFamily="18" charset="0"/>
                <a:cs typeface="Times New Roman" panose="02020603050405020304" pitchFamily="18" charset="0"/>
              </a:rPr>
              <a:t>Dataset Brief:</a:t>
            </a:r>
          </a:p>
          <a:p>
            <a:endParaRPr lang="en-IN"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Time Range Covered:</a:t>
            </a:r>
          </a:p>
          <a:p>
            <a:r>
              <a:rPr lang="en-IN" dirty="0">
                <a:latin typeface="Times New Roman" panose="02020603050405020304" pitchFamily="18" charset="0"/>
                <a:cs typeface="Times New Roman" panose="02020603050405020304" pitchFamily="18" charset="0"/>
              </a:rPr>
              <a:t>  - The dataset encompasses incidents reported within the Month range JUNE to AUGUST.</a:t>
            </a:r>
          </a:p>
          <a:p>
            <a:r>
              <a:rPr lang="en-IN"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Types of Incidents Included:</a:t>
            </a:r>
          </a:p>
          <a:p>
            <a:r>
              <a:rPr lang="en-IN" dirty="0">
                <a:latin typeface="Times New Roman" panose="02020603050405020304" pitchFamily="18" charset="0"/>
                <a:cs typeface="Times New Roman" panose="02020603050405020304" pitchFamily="18" charset="0"/>
              </a:rPr>
              <a:t>  - The dataset captures a variety of incident types spanning different severity levels, services, assignment groups, products and departments.</a:t>
            </a:r>
          </a:p>
          <a:p>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 Key Dataset Columns:</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 Number(Incidents), Month, Site, Opened, Assigned to, Assignment group, Owner group, Status, Opened by, Severity, Service, Contact type, Service Offering, Type, Category, Configuration item, Created, Resolved, Closed, Caller Department, Short description, Description, Translation, KB Article Used, Caller Notes, Region, Reassignment count, Product, Issues.</a:t>
            </a:r>
          </a:p>
          <a:p>
            <a:r>
              <a:rPr lang="en-IN" sz="1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069591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37D69C-71CF-A402-1921-31A52436CA2A}"/>
              </a:ext>
            </a:extLst>
          </p:cNvPr>
          <p:cNvPicPr>
            <a:picLocks noChangeAspect="1"/>
          </p:cNvPicPr>
          <p:nvPr/>
        </p:nvPicPr>
        <p:blipFill>
          <a:blip r:embed="rId2"/>
          <a:stretch>
            <a:fillRect/>
          </a:stretch>
        </p:blipFill>
        <p:spPr>
          <a:xfrm>
            <a:off x="159026" y="620692"/>
            <a:ext cx="11757991" cy="5690655"/>
          </a:xfrm>
          <a:prstGeom prst="rect">
            <a:avLst/>
          </a:prstGeom>
        </p:spPr>
      </p:pic>
      <p:sp>
        <p:nvSpPr>
          <p:cNvPr id="2" name="TextBox 1">
            <a:extLst>
              <a:ext uri="{FF2B5EF4-FFF2-40B4-BE49-F238E27FC236}">
                <a16:creationId xmlns:a16="http://schemas.microsoft.com/office/drawing/2014/main" id="{68666B05-947E-F79A-E4E5-E08B0461B329}"/>
              </a:ext>
            </a:extLst>
          </p:cNvPr>
          <p:cNvSpPr txBox="1"/>
          <p:nvPr/>
        </p:nvSpPr>
        <p:spPr>
          <a:xfrm>
            <a:off x="268357" y="159027"/>
            <a:ext cx="5227713" cy="461665"/>
          </a:xfrm>
          <a:prstGeom prst="rect">
            <a:avLst/>
          </a:prstGeom>
          <a:noFill/>
        </p:spPr>
        <p:txBody>
          <a:bodyPr wrap="none" rtlCol="0">
            <a:spAutoFit/>
          </a:bodyPr>
          <a:lstStyle/>
          <a:p>
            <a:r>
              <a:rPr lang="en-IN" sz="2400" b="1" dirty="0">
                <a:solidFill>
                  <a:srgbClr val="0070C0"/>
                </a:solidFill>
                <a:latin typeface="Times New Roman" panose="02020603050405020304" pitchFamily="18" charset="0"/>
                <a:cs typeface="Times New Roman" panose="02020603050405020304" pitchFamily="18" charset="0"/>
              </a:rPr>
              <a:t>Dashboard Snapshot: (August Month)</a:t>
            </a:r>
          </a:p>
        </p:txBody>
      </p:sp>
    </p:spTree>
    <p:extLst>
      <p:ext uri="{BB962C8B-B14F-4D97-AF65-F5344CB8AC3E}">
        <p14:creationId xmlns:p14="http://schemas.microsoft.com/office/powerpoint/2010/main" val="1308751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666B05-947E-F79A-E4E5-E08B0461B329}"/>
              </a:ext>
            </a:extLst>
          </p:cNvPr>
          <p:cNvSpPr txBox="1"/>
          <p:nvPr/>
        </p:nvSpPr>
        <p:spPr>
          <a:xfrm>
            <a:off x="268357" y="159027"/>
            <a:ext cx="4849404" cy="461665"/>
          </a:xfrm>
          <a:prstGeom prst="rect">
            <a:avLst/>
          </a:prstGeom>
          <a:noFill/>
        </p:spPr>
        <p:txBody>
          <a:bodyPr wrap="none" rtlCol="0">
            <a:spAutoFit/>
          </a:bodyPr>
          <a:lstStyle/>
          <a:p>
            <a:r>
              <a:rPr lang="en-IN" sz="2400" b="1" dirty="0">
                <a:solidFill>
                  <a:srgbClr val="0070C0"/>
                </a:solidFill>
                <a:latin typeface="Times New Roman" panose="02020603050405020304" pitchFamily="18" charset="0"/>
                <a:cs typeface="Times New Roman" panose="02020603050405020304" pitchFamily="18" charset="0"/>
              </a:rPr>
              <a:t>Dashboard Snapshot: (July Month)</a:t>
            </a:r>
          </a:p>
        </p:txBody>
      </p:sp>
      <p:pic>
        <p:nvPicPr>
          <p:cNvPr id="4" name="Picture 3">
            <a:extLst>
              <a:ext uri="{FF2B5EF4-FFF2-40B4-BE49-F238E27FC236}">
                <a16:creationId xmlns:a16="http://schemas.microsoft.com/office/drawing/2014/main" id="{71EE4D92-27F2-7844-AAEB-F6DB40A2E8FB}"/>
              </a:ext>
            </a:extLst>
          </p:cNvPr>
          <p:cNvPicPr>
            <a:picLocks noChangeAspect="1"/>
          </p:cNvPicPr>
          <p:nvPr/>
        </p:nvPicPr>
        <p:blipFill>
          <a:blip r:embed="rId2"/>
          <a:stretch>
            <a:fillRect/>
          </a:stretch>
        </p:blipFill>
        <p:spPr>
          <a:xfrm>
            <a:off x="149086" y="620692"/>
            <a:ext cx="11917017" cy="5680717"/>
          </a:xfrm>
          <a:prstGeom prst="rect">
            <a:avLst/>
          </a:prstGeom>
        </p:spPr>
      </p:pic>
    </p:spTree>
    <p:extLst>
      <p:ext uri="{BB962C8B-B14F-4D97-AF65-F5344CB8AC3E}">
        <p14:creationId xmlns:p14="http://schemas.microsoft.com/office/powerpoint/2010/main" val="842470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666B05-947E-F79A-E4E5-E08B0461B329}"/>
              </a:ext>
            </a:extLst>
          </p:cNvPr>
          <p:cNvSpPr txBox="1"/>
          <p:nvPr/>
        </p:nvSpPr>
        <p:spPr>
          <a:xfrm>
            <a:off x="268357" y="159027"/>
            <a:ext cx="4918334" cy="461665"/>
          </a:xfrm>
          <a:prstGeom prst="rect">
            <a:avLst/>
          </a:prstGeom>
          <a:noFill/>
        </p:spPr>
        <p:txBody>
          <a:bodyPr wrap="none" rtlCol="0">
            <a:spAutoFit/>
          </a:bodyPr>
          <a:lstStyle/>
          <a:p>
            <a:r>
              <a:rPr lang="en-IN" sz="2400" b="1" dirty="0">
                <a:solidFill>
                  <a:srgbClr val="0070C0"/>
                </a:solidFill>
                <a:latin typeface="Times New Roman" panose="02020603050405020304" pitchFamily="18" charset="0"/>
                <a:cs typeface="Times New Roman" panose="02020603050405020304" pitchFamily="18" charset="0"/>
              </a:rPr>
              <a:t>Dashboard Snapshot: (June Month)</a:t>
            </a:r>
          </a:p>
        </p:txBody>
      </p:sp>
      <p:pic>
        <p:nvPicPr>
          <p:cNvPr id="5" name="Picture 4">
            <a:extLst>
              <a:ext uri="{FF2B5EF4-FFF2-40B4-BE49-F238E27FC236}">
                <a16:creationId xmlns:a16="http://schemas.microsoft.com/office/drawing/2014/main" id="{E5591EDD-2C01-0D9C-B906-D0FD2FEF0DB0}"/>
              </a:ext>
            </a:extLst>
          </p:cNvPr>
          <p:cNvPicPr>
            <a:picLocks noChangeAspect="1"/>
          </p:cNvPicPr>
          <p:nvPr/>
        </p:nvPicPr>
        <p:blipFill>
          <a:blip r:embed="rId2"/>
          <a:stretch>
            <a:fillRect/>
          </a:stretch>
        </p:blipFill>
        <p:spPr>
          <a:xfrm>
            <a:off x="347871" y="620691"/>
            <a:ext cx="11575772" cy="5611143"/>
          </a:xfrm>
          <a:prstGeom prst="rect">
            <a:avLst/>
          </a:prstGeom>
        </p:spPr>
      </p:pic>
    </p:spTree>
    <p:extLst>
      <p:ext uri="{BB962C8B-B14F-4D97-AF65-F5344CB8AC3E}">
        <p14:creationId xmlns:p14="http://schemas.microsoft.com/office/powerpoint/2010/main" val="1999750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37D69C-71CF-A402-1921-31A52436CA2A}"/>
              </a:ext>
            </a:extLst>
          </p:cNvPr>
          <p:cNvPicPr>
            <a:picLocks noChangeAspect="1"/>
          </p:cNvPicPr>
          <p:nvPr/>
        </p:nvPicPr>
        <p:blipFill rotWithShape="1">
          <a:blip r:embed="rId2"/>
          <a:srcRect l="-1" t="11274" r="88657"/>
          <a:stretch/>
        </p:blipFill>
        <p:spPr>
          <a:xfrm>
            <a:off x="1142999" y="1108718"/>
            <a:ext cx="1311965" cy="4248473"/>
          </a:xfrm>
          <a:prstGeom prst="rect">
            <a:avLst/>
          </a:prstGeom>
        </p:spPr>
      </p:pic>
      <p:sp>
        <p:nvSpPr>
          <p:cNvPr id="2" name="TextBox 1">
            <a:extLst>
              <a:ext uri="{FF2B5EF4-FFF2-40B4-BE49-F238E27FC236}">
                <a16:creationId xmlns:a16="http://schemas.microsoft.com/office/drawing/2014/main" id="{68666B05-947E-F79A-E4E5-E08B0461B329}"/>
              </a:ext>
            </a:extLst>
          </p:cNvPr>
          <p:cNvSpPr txBox="1"/>
          <p:nvPr/>
        </p:nvSpPr>
        <p:spPr>
          <a:xfrm>
            <a:off x="268358" y="159027"/>
            <a:ext cx="11767929" cy="738664"/>
          </a:xfrm>
          <a:prstGeom prst="rect">
            <a:avLst/>
          </a:prstGeom>
          <a:noFill/>
        </p:spPr>
        <p:txBody>
          <a:bodyPr wrap="square" rtlCol="0">
            <a:spAutoFit/>
          </a:bodyPr>
          <a:lstStyle/>
          <a:p>
            <a:r>
              <a:rPr lang="en-IN" sz="2400" b="1" dirty="0">
                <a:solidFill>
                  <a:srgbClr val="0070C0"/>
                </a:solidFill>
                <a:latin typeface="Times New Roman" panose="02020603050405020304" pitchFamily="18" charset="0"/>
                <a:cs typeface="Times New Roman" panose="02020603050405020304" pitchFamily="18" charset="0"/>
              </a:rPr>
              <a:t>Slicers Overview: </a:t>
            </a:r>
            <a:r>
              <a:rPr lang="en-IN" dirty="0">
                <a:latin typeface="Times New Roman" panose="02020603050405020304" pitchFamily="18" charset="0"/>
                <a:cs typeface="Times New Roman" panose="02020603050405020304" pitchFamily="18" charset="0"/>
              </a:rPr>
              <a:t>The incident analysis dashboard incorporates dynamic slicers to empower users in customizing their data exploration. Slicers provide an interactive experience, enabling a tailored approach to incident analysis.</a:t>
            </a:r>
          </a:p>
        </p:txBody>
      </p:sp>
      <p:sp>
        <p:nvSpPr>
          <p:cNvPr id="4" name="TextBox 3">
            <a:extLst>
              <a:ext uri="{FF2B5EF4-FFF2-40B4-BE49-F238E27FC236}">
                <a16:creationId xmlns:a16="http://schemas.microsoft.com/office/drawing/2014/main" id="{1831DF68-298E-23F9-4A2C-063C7A0367DB}"/>
              </a:ext>
            </a:extLst>
          </p:cNvPr>
          <p:cNvSpPr txBox="1"/>
          <p:nvPr/>
        </p:nvSpPr>
        <p:spPr>
          <a:xfrm>
            <a:off x="2844344" y="1169596"/>
            <a:ext cx="8383560" cy="923330"/>
          </a:xfrm>
          <a:prstGeom prst="rect">
            <a:avLst/>
          </a:prstGeom>
          <a:noFill/>
        </p:spPr>
        <p:txBody>
          <a:bodyPr wrap="square" rtlCol="0">
            <a:spAutoFit/>
          </a:bodyPr>
          <a:lstStyle/>
          <a:p>
            <a:r>
              <a:rPr lang="en-IN" dirty="0">
                <a:solidFill>
                  <a:srgbClr val="0070C0"/>
                </a:solidFill>
                <a:latin typeface="Times New Roman" panose="02020603050405020304" pitchFamily="18" charset="0"/>
                <a:cs typeface="Times New Roman" panose="02020603050405020304" pitchFamily="18" charset="0"/>
              </a:rPr>
              <a:t>Month Slicer:</a:t>
            </a:r>
          </a:p>
          <a:p>
            <a:r>
              <a:rPr lang="en-IN" b="0" i="0" dirty="0">
                <a:effectLst/>
                <a:latin typeface="Times New Roman" panose="02020603050405020304" pitchFamily="18" charset="0"/>
                <a:cs typeface="Times New Roman" panose="02020603050405020304" pitchFamily="18" charset="0"/>
              </a:rPr>
              <a:t>Enables users to filter incidents based on the specific month.</a:t>
            </a:r>
          </a:p>
          <a:p>
            <a:r>
              <a:rPr lang="en-IN" dirty="0">
                <a:latin typeface="Times New Roman" panose="02020603050405020304" pitchFamily="18" charset="0"/>
                <a:cs typeface="Times New Roman" panose="02020603050405020304" pitchFamily="18" charset="0"/>
              </a:rPr>
              <a:t>Facilitates trend analysis and comparisons across different time periods.</a:t>
            </a:r>
          </a:p>
        </p:txBody>
      </p:sp>
      <p:sp>
        <p:nvSpPr>
          <p:cNvPr id="7" name="TextBox 6">
            <a:extLst>
              <a:ext uri="{FF2B5EF4-FFF2-40B4-BE49-F238E27FC236}">
                <a16:creationId xmlns:a16="http://schemas.microsoft.com/office/drawing/2014/main" id="{F6E68C29-9406-4B5E-B052-F9A90D5836A2}"/>
              </a:ext>
            </a:extLst>
          </p:cNvPr>
          <p:cNvSpPr txBox="1"/>
          <p:nvPr/>
        </p:nvSpPr>
        <p:spPr>
          <a:xfrm>
            <a:off x="2844344" y="2174781"/>
            <a:ext cx="8890456" cy="923330"/>
          </a:xfrm>
          <a:prstGeom prst="rect">
            <a:avLst/>
          </a:prstGeom>
          <a:noFill/>
        </p:spPr>
        <p:txBody>
          <a:bodyPr wrap="square">
            <a:spAutoFit/>
          </a:bodyPr>
          <a:lstStyle/>
          <a:p>
            <a:r>
              <a:rPr lang="en-IN" dirty="0">
                <a:solidFill>
                  <a:srgbClr val="0070C0"/>
                </a:solidFill>
                <a:latin typeface="Times New Roman" panose="02020603050405020304" pitchFamily="18" charset="0"/>
                <a:cs typeface="Times New Roman" panose="02020603050405020304" pitchFamily="18" charset="0"/>
              </a:rPr>
              <a:t>Site Slicer:</a:t>
            </a:r>
          </a:p>
          <a:p>
            <a:r>
              <a:rPr lang="en-IN" b="0" i="0" dirty="0">
                <a:effectLst/>
                <a:latin typeface="Times New Roman" panose="02020603050405020304" pitchFamily="18" charset="0"/>
                <a:cs typeface="Times New Roman" panose="02020603050405020304" pitchFamily="18" charset="0"/>
              </a:rPr>
              <a:t>Allows users to focus on incidents specific to a particular site or location.</a:t>
            </a:r>
          </a:p>
          <a:p>
            <a:r>
              <a:rPr lang="en-IN" dirty="0">
                <a:latin typeface="Times New Roman" panose="02020603050405020304" pitchFamily="18" charset="0"/>
                <a:cs typeface="Times New Roman" panose="02020603050405020304" pitchFamily="18" charset="0"/>
              </a:rPr>
              <a:t>Tailors the analysis to the context of individual sites, aiding in localized problem-solving.</a:t>
            </a:r>
          </a:p>
        </p:txBody>
      </p:sp>
      <p:sp>
        <p:nvSpPr>
          <p:cNvPr id="8" name="TextBox 7">
            <a:extLst>
              <a:ext uri="{FF2B5EF4-FFF2-40B4-BE49-F238E27FC236}">
                <a16:creationId xmlns:a16="http://schemas.microsoft.com/office/drawing/2014/main" id="{444BB683-D512-A117-325D-7BF8CE1D16F2}"/>
              </a:ext>
            </a:extLst>
          </p:cNvPr>
          <p:cNvSpPr txBox="1"/>
          <p:nvPr/>
        </p:nvSpPr>
        <p:spPr>
          <a:xfrm>
            <a:off x="2844344" y="3179966"/>
            <a:ext cx="8542586" cy="923330"/>
          </a:xfrm>
          <a:prstGeom prst="rect">
            <a:avLst/>
          </a:prstGeom>
          <a:noFill/>
        </p:spPr>
        <p:txBody>
          <a:bodyPr wrap="square">
            <a:spAutoFit/>
          </a:bodyPr>
          <a:lstStyle/>
          <a:p>
            <a:r>
              <a:rPr lang="en-IN" dirty="0">
                <a:solidFill>
                  <a:srgbClr val="0070C0"/>
                </a:solidFill>
                <a:latin typeface="Times New Roman" panose="02020603050405020304" pitchFamily="18" charset="0"/>
                <a:cs typeface="Times New Roman" panose="02020603050405020304" pitchFamily="18" charset="0"/>
              </a:rPr>
              <a:t>Status Slicer:</a:t>
            </a:r>
          </a:p>
          <a:p>
            <a:r>
              <a:rPr lang="en-IN" b="0" i="0" dirty="0">
                <a:effectLst/>
                <a:latin typeface="Times New Roman" panose="02020603050405020304" pitchFamily="18" charset="0"/>
                <a:cs typeface="Times New Roman" panose="02020603050405020304" pitchFamily="18" charset="0"/>
              </a:rPr>
              <a:t>Filters incidents based on their current status (e.g., open, closed, in-progress).</a:t>
            </a:r>
          </a:p>
          <a:p>
            <a:r>
              <a:rPr lang="en-IN" b="0" i="0" dirty="0">
                <a:effectLst/>
                <a:latin typeface="Times New Roman" panose="02020603050405020304" pitchFamily="18" charset="0"/>
                <a:cs typeface="Times New Roman" panose="02020603050405020304" pitchFamily="18" charset="0"/>
              </a:rPr>
              <a:t>Provides a quick overview of the current state of incidents</a:t>
            </a:r>
            <a:endParaRPr lang="en-IN"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B5D6A0EC-2584-BD56-7B0B-9026A5A84DBF}"/>
              </a:ext>
            </a:extLst>
          </p:cNvPr>
          <p:cNvSpPr txBox="1"/>
          <p:nvPr/>
        </p:nvSpPr>
        <p:spPr>
          <a:xfrm>
            <a:off x="2802151" y="4375201"/>
            <a:ext cx="8489577" cy="923330"/>
          </a:xfrm>
          <a:prstGeom prst="rect">
            <a:avLst/>
          </a:prstGeom>
          <a:noFill/>
        </p:spPr>
        <p:txBody>
          <a:bodyPr wrap="square">
            <a:spAutoFit/>
          </a:bodyPr>
          <a:lstStyle/>
          <a:p>
            <a:r>
              <a:rPr lang="en-IN" dirty="0">
                <a:solidFill>
                  <a:srgbClr val="0070C0"/>
                </a:solidFill>
                <a:latin typeface="Times New Roman" panose="02020603050405020304" pitchFamily="18" charset="0"/>
                <a:cs typeface="Times New Roman" panose="02020603050405020304" pitchFamily="18" charset="0"/>
              </a:rPr>
              <a:t>Type Slicer:</a:t>
            </a:r>
          </a:p>
          <a:p>
            <a:r>
              <a:rPr lang="en-IN" b="0" i="0" dirty="0">
                <a:effectLst/>
                <a:latin typeface="Times New Roman" panose="02020603050405020304" pitchFamily="18" charset="0"/>
                <a:cs typeface="Times New Roman" panose="02020603050405020304" pitchFamily="18" charset="0"/>
              </a:rPr>
              <a:t>Filters incidents by their specific type or category (e.g., misplaced call, failure, request).</a:t>
            </a:r>
          </a:p>
          <a:p>
            <a:r>
              <a:rPr lang="en-IN" b="0" i="0" dirty="0">
                <a:effectLst/>
                <a:latin typeface="Times New Roman" panose="02020603050405020304" pitchFamily="18" charset="0"/>
                <a:cs typeface="Times New Roman" panose="02020603050405020304" pitchFamily="18" charset="0"/>
              </a:rPr>
              <a:t>Segments incidents based on their specific types, aiding in targeted analysis.</a:t>
            </a:r>
            <a:endParaRPr lang="en-IN"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00E6B7EC-C04B-4594-0564-54DE7743EED4}"/>
              </a:ext>
            </a:extLst>
          </p:cNvPr>
          <p:cNvPicPr>
            <a:picLocks noChangeAspect="1"/>
          </p:cNvPicPr>
          <p:nvPr/>
        </p:nvPicPr>
        <p:blipFill>
          <a:blip r:embed="rId3"/>
          <a:stretch>
            <a:fillRect/>
          </a:stretch>
        </p:blipFill>
        <p:spPr>
          <a:xfrm>
            <a:off x="112684" y="5597827"/>
            <a:ext cx="5015908" cy="649698"/>
          </a:xfrm>
          <a:prstGeom prst="rect">
            <a:avLst/>
          </a:prstGeom>
        </p:spPr>
      </p:pic>
      <p:sp>
        <p:nvSpPr>
          <p:cNvPr id="12" name="TextBox 11">
            <a:extLst>
              <a:ext uri="{FF2B5EF4-FFF2-40B4-BE49-F238E27FC236}">
                <a16:creationId xmlns:a16="http://schemas.microsoft.com/office/drawing/2014/main" id="{F8279D04-9DAF-AE3B-7D92-D7B7641A5D6B}"/>
              </a:ext>
            </a:extLst>
          </p:cNvPr>
          <p:cNvSpPr txBox="1"/>
          <p:nvPr/>
        </p:nvSpPr>
        <p:spPr>
          <a:xfrm>
            <a:off x="5476461" y="5662750"/>
            <a:ext cx="6907695" cy="584775"/>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This Severity slicer will distribute the incidents into Priority level: </a:t>
            </a:r>
            <a:r>
              <a:rPr lang="en-IN" sz="1600" b="1" dirty="0">
                <a:latin typeface="Times New Roman" panose="02020603050405020304" pitchFamily="18" charset="0"/>
                <a:cs typeface="Times New Roman" panose="02020603050405020304" pitchFamily="18" charset="0"/>
              </a:rPr>
              <a:t>HIGH,MEDIUM,LOW</a:t>
            </a:r>
          </a:p>
        </p:txBody>
      </p:sp>
    </p:spTree>
    <p:extLst>
      <p:ext uri="{BB962C8B-B14F-4D97-AF65-F5344CB8AC3E}">
        <p14:creationId xmlns:p14="http://schemas.microsoft.com/office/powerpoint/2010/main" val="12004559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D3FBB30-1813-F227-0433-ED9E24BCB9E8}"/>
              </a:ext>
            </a:extLst>
          </p:cNvPr>
          <p:cNvSpPr txBox="1"/>
          <p:nvPr/>
        </p:nvSpPr>
        <p:spPr>
          <a:xfrm>
            <a:off x="0" y="0"/>
            <a:ext cx="12095922" cy="6647974"/>
          </a:xfrm>
          <a:prstGeom prst="rect">
            <a:avLst/>
          </a:prstGeom>
          <a:noFill/>
        </p:spPr>
        <p:txBody>
          <a:bodyPr wrap="square">
            <a:spAutoFit/>
          </a:bodyPr>
          <a:lstStyle/>
          <a:p>
            <a:r>
              <a:rPr lang="en-IN" b="1" dirty="0">
                <a:solidFill>
                  <a:srgbClr val="0070C0"/>
                </a:solidFill>
                <a:latin typeface="Times New Roman" panose="02020603050405020304" pitchFamily="18" charset="0"/>
                <a:cs typeface="Times New Roman" panose="02020603050405020304" pitchFamily="18" charset="0"/>
              </a:rPr>
              <a:t>Key Metrics Overview:</a:t>
            </a:r>
          </a:p>
          <a:p>
            <a:endParaRPr lang="en-IN" b="1" dirty="0">
              <a:solidFill>
                <a:srgbClr val="0070C0"/>
              </a:solidFill>
              <a:latin typeface="Times New Roman" panose="02020603050405020304" pitchFamily="18" charset="0"/>
              <a:cs typeface="Times New Roman" panose="02020603050405020304" pitchFamily="18" charset="0"/>
            </a:endParaRPr>
          </a:p>
          <a:p>
            <a:endParaRPr lang="en-IN" b="1" dirty="0">
              <a:solidFill>
                <a:srgbClr val="0070C0"/>
              </a:solidFill>
              <a:latin typeface="Times New Roman" panose="02020603050405020304" pitchFamily="18" charset="0"/>
              <a:cs typeface="Times New Roman" panose="02020603050405020304" pitchFamily="18" charset="0"/>
            </a:endParaRPr>
          </a:p>
          <a:p>
            <a:r>
              <a:rPr lang="en-IN" b="1" dirty="0">
                <a:solidFill>
                  <a:srgbClr val="0070C0"/>
                </a:solidFill>
                <a:latin typeface="Times New Roman" panose="02020603050405020304" pitchFamily="18" charset="0"/>
                <a:cs typeface="Times New Roman" panose="02020603050405020304" pitchFamily="18" charset="0"/>
              </a:rPr>
              <a:t>                                                                                                                                        (</a:t>
            </a:r>
            <a:r>
              <a:rPr lang="en-IN" sz="1400" b="1" dirty="0">
                <a:solidFill>
                  <a:srgbClr val="0070C0"/>
                </a:solidFill>
                <a:latin typeface="Times New Roman" panose="02020603050405020304" pitchFamily="18" charset="0"/>
                <a:cs typeface="Times New Roman" panose="02020603050405020304" pitchFamily="18" charset="0"/>
              </a:rPr>
              <a:t>August)</a:t>
            </a:r>
          </a:p>
          <a:p>
            <a:r>
              <a:rPr lang="en-IN" b="1" dirty="0">
                <a:solidFill>
                  <a:srgbClr val="0070C0"/>
                </a:solidFill>
                <a:latin typeface="Times New Roman" panose="02020603050405020304" pitchFamily="18" charset="0"/>
                <a:cs typeface="Times New Roman" panose="02020603050405020304" pitchFamily="18" charset="0"/>
              </a:rPr>
              <a:t>                                                                                                                                                                     </a:t>
            </a:r>
          </a:p>
          <a:p>
            <a:r>
              <a:rPr lang="en-IN" sz="1400" b="1" dirty="0">
                <a:solidFill>
                  <a:srgbClr val="0070C0"/>
                </a:solidFill>
                <a:latin typeface="Times New Roman" panose="02020603050405020304" pitchFamily="18" charset="0"/>
                <a:cs typeface="Times New Roman" panose="02020603050405020304" pitchFamily="18" charset="0"/>
              </a:rPr>
              <a:t>                                                                                                                                                                                (July)</a:t>
            </a:r>
          </a:p>
          <a:p>
            <a:endParaRPr lang="en-IN" sz="1400" dirty="0">
              <a:latin typeface="Times New Roman" panose="02020603050405020304" pitchFamily="18" charset="0"/>
              <a:cs typeface="Times New Roman" panose="02020603050405020304" pitchFamily="18" charset="0"/>
            </a:endParaRPr>
          </a:p>
          <a:p>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                                                                                                                                                                               </a:t>
            </a:r>
            <a:r>
              <a:rPr lang="en-IN" sz="1400" b="1" dirty="0">
                <a:solidFill>
                  <a:srgbClr val="0070C0"/>
                </a:solidFill>
                <a:latin typeface="Times New Roman" panose="02020603050405020304" pitchFamily="18" charset="0"/>
                <a:cs typeface="Times New Roman" panose="02020603050405020304" pitchFamily="18" charset="0"/>
              </a:rPr>
              <a:t>(June)</a:t>
            </a:r>
          </a:p>
          <a:p>
            <a:endParaRPr lang="en-IN" sz="1400" dirty="0">
              <a:latin typeface="Times New Roman" panose="02020603050405020304" pitchFamily="18" charset="0"/>
              <a:cs typeface="Times New Roman" panose="02020603050405020304" pitchFamily="18" charset="0"/>
            </a:endParaRPr>
          </a:p>
          <a:p>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1.  </a:t>
            </a:r>
            <a:r>
              <a:rPr lang="en-IN" sz="1400" b="1" dirty="0">
                <a:latin typeface="Times New Roman" panose="02020603050405020304" pitchFamily="18" charset="0"/>
                <a:cs typeface="Times New Roman" panose="02020603050405020304" pitchFamily="18" charset="0"/>
              </a:rPr>
              <a:t>Total Incidents:</a:t>
            </a:r>
          </a:p>
          <a:p>
            <a:pPr marL="285750" indent="-285750">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   Definition: The total number of reported incidents during the specified time period. </a:t>
            </a:r>
          </a:p>
          <a:p>
            <a:pPr marL="285750" indent="-285750">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   Insight: This metric provides an overall view of incident frequency, helping us understand the volume of events that occurred.</a:t>
            </a:r>
          </a:p>
          <a:p>
            <a:r>
              <a:rPr lang="en-IN" sz="1400" dirty="0">
                <a:latin typeface="Times New Roman" panose="02020603050405020304" pitchFamily="18" charset="0"/>
                <a:cs typeface="Times New Roman" panose="02020603050405020304" pitchFamily="18" charset="0"/>
              </a:rPr>
              <a:t>2.  </a:t>
            </a:r>
            <a:r>
              <a:rPr lang="en-IN" sz="1400" b="1" dirty="0">
                <a:latin typeface="Times New Roman" panose="02020603050405020304" pitchFamily="18" charset="0"/>
                <a:cs typeface="Times New Roman" panose="02020603050405020304" pitchFamily="18" charset="0"/>
              </a:rPr>
              <a:t>MTTR (Mean Time to Resolve):</a:t>
            </a:r>
          </a:p>
          <a:p>
            <a:pPr marL="285750" indent="-285750">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Definition: The average time taken to resolve incidents from the moment they are reported.</a:t>
            </a:r>
          </a:p>
          <a:p>
            <a:pPr marL="285750" indent="-285750">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Insight: MTTR indicates the efficiency of our incident resolution process. A lower MTTR suggests quicker issue resolution and improved service levels.</a:t>
            </a:r>
          </a:p>
          <a:p>
            <a:r>
              <a:rPr lang="en-IN" sz="1400" dirty="0">
                <a:latin typeface="Times New Roman" panose="02020603050405020304" pitchFamily="18" charset="0"/>
                <a:cs typeface="Times New Roman" panose="02020603050405020304" pitchFamily="18" charset="0"/>
              </a:rPr>
              <a:t>3.  </a:t>
            </a:r>
            <a:r>
              <a:rPr lang="en-IN" sz="1400" b="1" dirty="0">
                <a:latin typeface="Times New Roman" panose="02020603050405020304" pitchFamily="18" charset="0"/>
                <a:cs typeface="Times New Roman" panose="02020603050405020304" pitchFamily="18" charset="0"/>
              </a:rPr>
              <a:t>MTBF (Mean Time Between Failures):</a:t>
            </a:r>
          </a:p>
          <a:p>
            <a:pPr marL="285750" indent="-285750">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 Definition: The average time elapsed between consecutive incidents.</a:t>
            </a:r>
          </a:p>
          <a:p>
            <a:pPr marL="285750" indent="-285750">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 Insight: MTBF helps assess the reliability of our systems or processes. A higher MTBF suggests a more stable operational environment.</a:t>
            </a:r>
          </a:p>
          <a:p>
            <a:r>
              <a:rPr lang="en-IN" sz="1400" dirty="0">
                <a:latin typeface="Times New Roman" panose="02020603050405020304" pitchFamily="18" charset="0"/>
                <a:cs typeface="Times New Roman" panose="02020603050405020304" pitchFamily="18" charset="0"/>
              </a:rPr>
              <a:t>4.  </a:t>
            </a:r>
            <a:r>
              <a:rPr lang="en-IN" sz="1400" b="1" dirty="0">
                <a:latin typeface="Times New Roman" panose="02020603050405020304" pitchFamily="18" charset="0"/>
                <a:cs typeface="Times New Roman" panose="02020603050405020304" pitchFamily="18" charset="0"/>
              </a:rPr>
              <a:t>Reassignment Rate:</a:t>
            </a:r>
          </a:p>
          <a:p>
            <a:pPr marL="285750" indent="-285750">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 Definition: The percentage of incidents that were reassigned to another team or individual.</a:t>
            </a:r>
          </a:p>
          <a:p>
            <a:pPr marL="285750" indent="-285750">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 Insight: This metric reveals how often incidents are redirected to different teams, indicating potential challenges in initial assignment or communication gaps.</a:t>
            </a:r>
          </a:p>
          <a:p>
            <a:r>
              <a:rPr lang="en-IN" sz="1400" dirty="0">
                <a:latin typeface="Times New Roman" panose="02020603050405020304" pitchFamily="18" charset="0"/>
                <a:cs typeface="Times New Roman" panose="02020603050405020304" pitchFamily="18" charset="0"/>
              </a:rPr>
              <a:t>5.  </a:t>
            </a:r>
            <a:r>
              <a:rPr lang="en-IN" sz="1400" b="1" dirty="0">
                <a:latin typeface="Times New Roman" panose="02020603050405020304" pitchFamily="18" charset="0"/>
                <a:cs typeface="Times New Roman" panose="02020603050405020304" pitchFamily="18" charset="0"/>
              </a:rPr>
              <a:t>Incidents with No Assignment:</a:t>
            </a:r>
          </a:p>
          <a:p>
            <a:pPr marL="285750" indent="-285750">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 Definition: Incidents with no reassignment refer to cases where the initial assignee or assignment group successfully handles and resolves the incident without the need for it to be reassigned to another individual or team. </a:t>
            </a:r>
          </a:p>
          <a:p>
            <a:pPr marL="285750" indent="-285750">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 Insight: The absence of reassignments suggests that the incident was successfully addressed by the initial responder or team, minimizing the need for additional involvement..</a:t>
            </a:r>
          </a:p>
          <a:p>
            <a:endParaRPr lang="en-IN" sz="14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905E1E50-0F5E-557D-73CC-053BF597AC93}"/>
              </a:ext>
            </a:extLst>
          </p:cNvPr>
          <p:cNvPicPr>
            <a:picLocks noChangeAspect="1"/>
          </p:cNvPicPr>
          <p:nvPr/>
        </p:nvPicPr>
        <p:blipFill>
          <a:blip r:embed="rId2"/>
          <a:stretch>
            <a:fillRect/>
          </a:stretch>
        </p:blipFill>
        <p:spPr>
          <a:xfrm>
            <a:off x="168964" y="425471"/>
            <a:ext cx="7334627" cy="628078"/>
          </a:xfrm>
          <a:prstGeom prst="rect">
            <a:avLst/>
          </a:prstGeom>
        </p:spPr>
      </p:pic>
      <p:pic>
        <p:nvPicPr>
          <p:cNvPr id="11" name="Picture 10">
            <a:extLst>
              <a:ext uri="{FF2B5EF4-FFF2-40B4-BE49-F238E27FC236}">
                <a16:creationId xmlns:a16="http://schemas.microsoft.com/office/drawing/2014/main" id="{3A362B5F-EDEC-7CF1-572D-C3ED5B6D30C5}"/>
              </a:ext>
            </a:extLst>
          </p:cNvPr>
          <p:cNvPicPr>
            <a:picLocks noChangeAspect="1"/>
          </p:cNvPicPr>
          <p:nvPr/>
        </p:nvPicPr>
        <p:blipFill>
          <a:blip r:embed="rId3"/>
          <a:stretch>
            <a:fillRect/>
          </a:stretch>
        </p:blipFill>
        <p:spPr>
          <a:xfrm>
            <a:off x="168964" y="1053549"/>
            <a:ext cx="7334627" cy="635033"/>
          </a:xfrm>
          <a:prstGeom prst="rect">
            <a:avLst/>
          </a:prstGeom>
        </p:spPr>
      </p:pic>
      <p:pic>
        <p:nvPicPr>
          <p:cNvPr id="13" name="Picture 12">
            <a:extLst>
              <a:ext uri="{FF2B5EF4-FFF2-40B4-BE49-F238E27FC236}">
                <a16:creationId xmlns:a16="http://schemas.microsoft.com/office/drawing/2014/main" id="{2993BB36-6EFA-F821-3CF6-E20E4F53C26A}"/>
              </a:ext>
            </a:extLst>
          </p:cNvPr>
          <p:cNvPicPr>
            <a:picLocks noChangeAspect="1"/>
          </p:cNvPicPr>
          <p:nvPr/>
        </p:nvPicPr>
        <p:blipFill>
          <a:blip r:embed="rId4"/>
          <a:stretch>
            <a:fillRect/>
          </a:stretch>
        </p:blipFill>
        <p:spPr>
          <a:xfrm>
            <a:off x="168964" y="1688582"/>
            <a:ext cx="7334627" cy="654084"/>
          </a:xfrm>
          <a:prstGeom prst="rect">
            <a:avLst/>
          </a:prstGeom>
        </p:spPr>
      </p:pic>
    </p:spTree>
    <p:extLst>
      <p:ext uri="{BB962C8B-B14F-4D97-AF65-F5344CB8AC3E}">
        <p14:creationId xmlns:p14="http://schemas.microsoft.com/office/powerpoint/2010/main" val="994822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FBF79A-1EBD-79F9-3506-A6061C61735F}"/>
              </a:ext>
            </a:extLst>
          </p:cNvPr>
          <p:cNvPicPr>
            <a:picLocks noChangeAspect="1"/>
          </p:cNvPicPr>
          <p:nvPr/>
        </p:nvPicPr>
        <p:blipFill rotWithShape="1">
          <a:blip r:embed="rId2"/>
          <a:srcRect l="11400" t="8676" r="2700"/>
          <a:stretch/>
        </p:blipFill>
        <p:spPr>
          <a:xfrm>
            <a:off x="137441" y="0"/>
            <a:ext cx="5958559" cy="3369365"/>
          </a:xfrm>
          <a:prstGeom prst="rect">
            <a:avLst/>
          </a:prstGeom>
        </p:spPr>
      </p:pic>
      <p:pic>
        <p:nvPicPr>
          <p:cNvPr id="7" name="Picture 6">
            <a:extLst>
              <a:ext uri="{FF2B5EF4-FFF2-40B4-BE49-F238E27FC236}">
                <a16:creationId xmlns:a16="http://schemas.microsoft.com/office/drawing/2014/main" id="{1C5AA642-1C72-B5B8-4555-75E9F6BE3097}"/>
              </a:ext>
            </a:extLst>
          </p:cNvPr>
          <p:cNvPicPr>
            <a:picLocks noChangeAspect="1"/>
          </p:cNvPicPr>
          <p:nvPr/>
        </p:nvPicPr>
        <p:blipFill rotWithShape="1">
          <a:blip r:embed="rId3"/>
          <a:srcRect l="2172" t="3023" r="2586" b="5581"/>
          <a:stretch/>
        </p:blipFill>
        <p:spPr>
          <a:xfrm>
            <a:off x="6492323" y="62019"/>
            <a:ext cx="5605669" cy="3587993"/>
          </a:xfrm>
          <a:prstGeom prst="rect">
            <a:avLst/>
          </a:prstGeom>
        </p:spPr>
      </p:pic>
      <p:sp>
        <p:nvSpPr>
          <p:cNvPr id="8" name="TextBox 7">
            <a:extLst>
              <a:ext uri="{FF2B5EF4-FFF2-40B4-BE49-F238E27FC236}">
                <a16:creationId xmlns:a16="http://schemas.microsoft.com/office/drawing/2014/main" id="{00ADD183-DF48-2759-EEE4-279EE6E501E3}"/>
              </a:ext>
            </a:extLst>
          </p:cNvPr>
          <p:cNvSpPr txBox="1"/>
          <p:nvPr/>
        </p:nvSpPr>
        <p:spPr>
          <a:xfrm>
            <a:off x="2116600" y="1540375"/>
            <a:ext cx="889987" cy="369332"/>
          </a:xfrm>
          <a:prstGeom prst="rect">
            <a:avLst/>
          </a:prstGeom>
          <a:noFill/>
        </p:spPr>
        <p:txBody>
          <a:bodyPr wrap="none" rtlCol="0">
            <a:spAutoFit/>
          </a:bodyPr>
          <a:lstStyle/>
          <a:p>
            <a:r>
              <a:rPr lang="en-IN" b="1" dirty="0">
                <a:latin typeface="Times New Roman" panose="02020603050405020304" pitchFamily="18" charset="0"/>
                <a:cs typeface="Times New Roman" panose="02020603050405020304" pitchFamily="18" charset="0"/>
              </a:rPr>
              <a:t>August</a:t>
            </a:r>
          </a:p>
        </p:txBody>
      </p:sp>
      <p:sp>
        <p:nvSpPr>
          <p:cNvPr id="11" name="TextBox 10">
            <a:extLst>
              <a:ext uri="{FF2B5EF4-FFF2-40B4-BE49-F238E27FC236}">
                <a16:creationId xmlns:a16="http://schemas.microsoft.com/office/drawing/2014/main" id="{80C9BB51-104F-2ECB-E5B5-827484ED9F28}"/>
              </a:ext>
            </a:extLst>
          </p:cNvPr>
          <p:cNvSpPr txBox="1"/>
          <p:nvPr/>
        </p:nvSpPr>
        <p:spPr>
          <a:xfrm>
            <a:off x="8687298" y="1725041"/>
            <a:ext cx="607859" cy="369332"/>
          </a:xfrm>
          <a:prstGeom prst="rect">
            <a:avLst/>
          </a:prstGeom>
          <a:noFill/>
        </p:spPr>
        <p:txBody>
          <a:bodyPr wrap="none" rtlCol="0">
            <a:spAutoFit/>
          </a:bodyPr>
          <a:lstStyle/>
          <a:p>
            <a:r>
              <a:rPr lang="en-IN" b="1" dirty="0">
                <a:latin typeface="Times New Roman" panose="02020603050405020304" pitchFamily="18" charset="0"/>
                <a:cs typeface="Times New Roman" panose="02020603050405020304" pitchFamily="18" charset="0"/>
              </a:rPr>
              <a:t>July</a:t>
            </a:r>
          </a:p>
        </p:txBody>
      </p:sp>
      <p:pic>
        <p:nvPicPr>
          <p:cNvPr id="13" name="Picture 12">
            <a:extLst>
              <a:ext uri="{FF2B5EF4-FFF2-40B4-BE49-F238E27FC236}">
                <a16:creationId xmlns:a16="http://schemas.microsoft.com/office/drawing/2014/main" id="{9DB2B490-C6D3-8AEA-C305-55BCA4BFA85D}"/>
              </a:ext>
            </a:extLst>
          </p:cNvPr>
          <p:cNvPicPr>
            <a:picLocks noChangeAspect="1"/>
          </p:cNvPicPr>
          <p:nvPr/>
        </p:nvPicPr>
        <p:blipFill>
          <a:blip r:embed="rId4"/>
          <a:stretch>
            <a:fillRect/>
          </a:stretch>
        </p:blipFill>
        <p:spPr>
          <a:xfrm>
            <a:off x="1766463" y="3369365"/>
            <a:ext cx="5790829" cy="2875542"/>
          </a:xfrm>
          <a:prstGeom prst="rect">
            <a:avLst/>
          </a:prstGeom>
        </p:spPr>
      </p:pic>
      <p:sp>
        <p:nvSpPr>
          <p:cNvPr id="17" name="TextBox 16">
            <a:extLst>
              <a:ext uri="{FF2B5EF4-FFF2-40B4-BE49-F238E27FC236}">
                <a16:creationId xmlns:a16="http://schemas.microsoft.com/office/drawing/2014/main" id="{C84742A6-8F40-DD72-D68A-17CA02700B24}"/>
              </a:ext>
            </a:extLst>
          </p:cNvPr>
          <p:cNvSpPr txBox="1"/>
          <p:nvPr/>
        </p:nvSpPr>
        <p:spPr>
          <a:xfrm>
            <a:off x="4002722" y="4622470"/>
            <a:ext cx="659155" cy="369332"/>
          </a:xfrm>
          <a:prstGeom prst="rect">
            <a:avLst/>
          </a:prstGeom>
          <a:noFill/>
        </p:spPr>
        <p:txBody>
          <a:bodyPr wrap="none" rtlCol="0">
            <a:spAutoFit/>
          </a:bodyPr>
          <a:lstStyle/>
          <a:p>
            <a:r>
              <a:rPr lang="en-IN" b="1" dirty="0">
                <a:latin typeface="Times New Roman" panose="02020603050405020304" pitchFamily="18" charset="0"/>
                <a:cs typeface="Times New Roman" panose="02020603050405020304" pitchFamily="18" charset="0"/>
              </a:rPr>
              <a:t>June</a:t>
            </a:r>
          </a:p>
        </p:txBody>
      </p:sp>
      <p:sp>
        <p:nvSpPr>
          <p:cNvPr id="18" name="TextBox 17">
            <a:extLst>
              <a:ext uri="{FF2B5EF4-FFF2-40B4-BE49-F238E27FC236}">
                <a16:creationId xmlns:a16="http://schemas.microsoft.com/office/drawing/2014/main" id="{0659EC75-EC92-0ECE-7136-433FD7BE2A13}"/>
              </a:ext>
            </a:extLst>
          </p:cNvPr>
          <p:cNvSpPr txBox="1"/>
          <p:nvPr/>
        </p:nvSpPr>
        <p:spPr>
          <a:xfrm>
            <a:off x="7911548" y="3936583"/>
            <a:ext cx="4186444" cy="2031325"/>
          </a:xfrm>
          <a:prstGeom prst="rect">
            <a:avLst/>
          </a:prstGeom>
          <a:noFill/>
        </p:spPr>
        <p:txBody>
          <a:bodyPr wrap="square" rtlCol="0">
            <a:spAutoFit/>
          </a:bodyPr>
          <a:lstStyle/>
          <a:p>
            <a:r>
              <a:rPr lang="en-IN" dirty="0">
                <a:solidFill>
                  <a:srgbClr val="0070C0"/>
                </a:solidFill>
                <a:latin typeface="Times New Roman" panose="02020603050405020304" pitchFamily="18" charset="0"/>
                <a:cs typeface="Times New Roman" panose="02020603050405020304" pitchFamily="18" charset="0"/>
              </a:rPr>
              <a:t>% OF INCIDENTS BY CATEGORY</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We can identify the dominant incident categories to focus on areas that require immediate attention.</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We can use this information to prioritize resources and efforts for proactive incident management.</a:t>
            </a:r>
          </a:p>
        </p:txBody>
      </p:sp>
    </p:spTree>
    <p:extLst>
      <p:ext uri="{BB962C8B-B14F-4D97-AF65-F5344CB8AC3E}">
        <p14:creationId xmlns:p14="http://schemas.microsoft.com/office/powerpoint/2010/main" val="2722995679"/>
      </p:ext>
    </p:extLst>
  </p:cSld>
  <p:clrMapOvr>
    <a:masterClrMapping/>
  </p:clrMapOvr>
</p:sld>
</file>

<file path=ppt/theme/theme1.xml><?xml version="1.0" encoding="utf-8"?>
<a:theme xmlns:a="http://schemas.openxmlformats.org/drawingml/2006/main" name="Custom">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F5B7AB07-F859-4656-A1C1-DAFCFA0ACA4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Props1.xml><?xml version="1.0" encoding="utf-8"?>
<ds:datastoreItem xmlns:ds="http://schemas.openxmlformats.org/officeDocument/2006/customXml" ds:itemID="{D2957789-34B8-480C-AF9B-3EB54B9E5C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{0BE735C9-994C-479A-A88F-C0C26C74EB2E}tf22712842_win32</Template>
  <TotalTime>329</TotalTime>
  <Words>1755</Words>
  <Application>Microsoft Office PowerPoint</Application>
  <PresentationFormat>Widescreen</PresentationFormat>
  <Paragraphs>148</Paragraphs>
  <Slides>15</Slides>
  <Notes>2</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15</vt:i4>
      </vt:variant>
    </vt:vector>
  </HeadingPairs>
  <TitlesOfParts>
    <vt:vector size="23" baseType="lpstr">
      <vt:lpstr>Arial</vt:lpstr>
      <vt:lpstr>Bookman Old Style</vt:lpstr>
      <vt:lpstr>Calibri</vt:lpstr>
      <vt:lpstr>Franklin Gothic Book</vt:lpstr>
      <vt:lpstr>Söhne</vt:lpstr>
      <vt:lpstr>Times New Roman</vt:lpstr>
      <vt:lpstr>Custom</vt:lpstr>
      <vt:lpstr>Packager Shell Object</vt:lpstr>
      <vt:lpstr>Incident Analysis Insights  </vt:lpstr>
      <vt:lpstr>Introduction</vt:lpstr>
      <vt:lpstr>Dataset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Incident Analysis Insights  </dc:title>
  <dc:creator>mansi .</dc:creator>
  <cp:lastModifiedBy>mansi .</cp:lastModifiedBy>
  <cp:revision>27</cp:revision>
  <dcterms:created xsi:type="dcterms:W3CDTF">2024-01-18T10:44:05Z</dcterms:created>
  <dcterms:modified xsi:type="dcterms:W3CDTF">2024-01-30T09:40:50Z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